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>
  <p:sldMasterIdLst>
    <p:sldMasterId id="2147483650" r:id="rId10"/>
    <p:sldMasterId id="2147483673" r:id="rId11"/>
  </p:sldMasterIdLst>
  <p:notesMasterIdLst>
    <p:notesMasterId r:id="rId25"/>
  </p:notesMasterIdLst>
  <p:handoutMasterIdLst>
    <p:handoutMasterId r:id="rId26"/>
  </p:handoutMasterIdLst>
  <p:sldIdLst>
    <p:sldId id="593" r:id="rId12"/>
    <p:sldId id="511" r:id="rId13"/>
    <p:sldId id="579" r:id="rId14"/>
    <p:sldId id="582" r:id="rId15"/>
    <p:sldId id="583" r:id="rId16"/>
    <p:sldId id="584" r:id="rId17"/>
    <p:sldId id="585" r:id="rId18"/>
    <p:sldId id="586" r:id="rId19"/>
    <p:sldId id="587" r:id="rId20"/>
    <p:sldId id="588" r:id="rId21"/>
    <p:sldId id="589" r:id="rId22"/>
    <p:sldId id="590" r:id="rId23"/>
    <p:sldId id="592" r:id="rId24"/>
  </p:sldIdLst>
  <p:sldSz cx="9144000" cy="6858000" type="screen4x3"/>
  <p:notesSz cx="7010400" cy="9296400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</p:embeddedFontLst>
  <p:custDataLst>
    <p:tags r:id="rId37"/>
  </p:custData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Univers 57 Condensed" pitchFamily="34" charset="0"/>
        <a:ea typeface="ヒラギノ角ゴ Pro W3" pitchFamily="4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Univers 57 Condensed" pitchFamily="34" charset="0"/>
        <a:ea typeface="ヒラギノ角ゴ Pro W3" pitchFamily="4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Univers 57 Condensed" pitchFamily="34" charset="0"/>
        <a:ea typeface="ヒラギノ角ゴ Pro W3" pitchFamily="4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Univers 57 Condensed" pitchFamily="34" charset="0"/>
        <a:ea typeface="ヒラギノ角ゴ Pro W3" pitchFamily="4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Univers 57 Condensed" pitchFamily="34" charset="0"/>
        <a:ea typeface="ヒラギノ角ゴ Pro W3" pitchFamily="4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Univers 57 Condensed" pitchFamily="34" charset="0"/>
        <a:ea typeface="ヒラギノ角ゴ Pro W3" pitchFamily="4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Univers 57 Condensed" pitchFamily="34" charset="0"/>
        <a:ea typeface="ヒラギノ角ゴ Pro W3" pitchFamily="4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Univers 57 Condensed" pitchFamily="34" charset="0"/>
        <a:ea typeface="ヒラギノ角ゴ Pro W3" pitchFamily="4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Univers 57 Condensed" pitchFamily="34" charset="0"/>
        <a:ea typeface="ヒラギノ角ゴ Pro W3" pitchFamily="4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">
          <p15:clr>
            <a:srgbClr val="A4A3A4"/>
          </p15:clr>
        </p15:guide>
        <p15:guide id="4" orient="horz" pos="935" userDrawn="1">
          <p15:clr>
            <a:srgbClr val="A4A3A4"/>
          </p15:clr>
        </p15:guide>
        <p15:guide id="8" orient="horz" pos="2614" userDrawn="1">
          <p15:clr>
            <a:srgbClr val="A4A3A4"/>
          </p15:clr>
        </p15:guide>
        <p15:guide id="11" pos="5760" userDrawn="1">
          <p15:clr>
            <a:srgbClr val="A4A3A4"/>
          </p15:clr>
        </p15:guide>
        <p15:guide id="12" pos="3719" userDrawn="1">
          <p15:clr>
            <a:srgbClr val="A4A3A4"/>
          </p15:clr>
        </p15:guide>
        <p15:guide id="17" pos="249" userDrawn="1">
          <p15:clr>
            <a:srgbClr val="A4A3A4"/>
          </p15:clr>
        </p15:guide>
        <p15:guide id="18" pos="5465" userDrawn="1">
          <p15:clr>
            <a:srgbClr val="A4A3A4"/>
          </p15:clr>
        </p15:guide>
        <p15:guide id="22" orient="horz" pos="2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y Jo Caliandro" initials="MJC" lastIdx="3" clrIdx="0"/>
  <p:cmAuthor id="1" name="Lynne Blything" initials="LB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FF00"/>
    <a:srgbClr val="0000FF"/>
    <a:srgbClr val="2994FF"/>
    <a:srgbClr val="FFFFCC"/>
    <a:srgbClr val="47A3FF"/>
    <a:srgbClr val="3B9DFF"/>
    <a:srgbClr val="1569C5"/>
    <a:srgbClr val="1076D2"/>
    <a:srgbClr val="1C8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68" autoAdjust="0"/>
    <p:restoredTop sz="91954" autoAdjust="0"/>
  </p:normalViewPr>
  <p:slideViewPr>
    <p:cSldViewPr snapToGrid="0" showGuides="1">
      <p:cViewPr>
        <p:scale>
          <a:sx n="66" d="100"/>
          <a:sy n="66" d="100"/>
        </p:scale>
        <p:origin x="1920" y="24"/>
      </p:cViewPr>
      <p:guideLst>
        <p:guide orient="horz" pos="93"/>
        <p:guide orient="horz" pos="935"/>
        <p:guide orient="horz" pos="2614"/>
        <p:guide pos="5760"/>
        <p:guide pos="3719"/>
        <p:guide pos="249"/>
        <p:guide pos="5465"/>
        <p:guide orient="horz" pos="2296"/>
      </p:guideLst>
    </p:cSldViewPr>
  </p:slideViewPr>
  <p:outlineViewPr>
    <p:cViewPr>
      <p:scale>
        <a:sx n="33" d="100"/>
        <a:sy n="33" d="100"/>
      </p:scale>
      <p:origin x="0" y="-2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00" d="100"/>
          <a:sy n="100" d="100"/>
        </p:scale>
        <p:origin x="-3504" y="-102"/>
      </p:cViewPr>
      <p:guideLst>
        <p:guide orient="horz" pos="2928"/>
        <p:guide pos="220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handoutMaster" Target="handoutMasters/handoutMaster1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customXml" Target="../customXml/item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2.xml"/><Relationship Id="rId24" Type="http://schemas.openxmlformats.org/officeDocument/2006/relationships/slide" Target="slides/slide13.xml"/><Relationship Id="rId32" Type="http://schemas.openxmlformats.org/officeDocument/2006/relationships/font" Target="fonts/font6.fntdata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8.xml"/><Relationship Id="rId31" Type="http://schemas.openxmlformats.org/officeDocument/2006/relationships/font" Target="fonts/font5.fntdata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3615319374611"/>
          <c:y val="5.1423378405832658E-2"/>
          <c:w val="0.76332210941495315"/>
          <c:h val="0.83866275034860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R&amp;D Budget ($MM)</c:v>
                </c:pt>
              </c:strCache>
            </c:strRef>
          </c:tx>
          <c:spPr>
            <a:gradFill>
              <a:gsLst>
                <a:gs pos="27000">
                  <a:schemeClr val="tx2">
                    <a:lumMod val="60000"/>
                    <a:lumOff val="40000"/>
                  </a:schemeClr>
                </a:gs>
                <a:gs pos="89000">
                  <a:schemeClr val="tx2">
                    <a:lumMod val="60000"/>
                    <a:lumOff val="40000"/>
                    <a:alpha val="36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25400" h="25400"/>
            </a:sp3d>
          </c:spPr>
          <c:invertIfNegative val="0"/>
          <c:cat>
            <c:strRef>
              <c:f>Sheet1!$C$1:$O$1</c:f>
              <c:strCach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strCache>
            </c:strRef>
          </c:cat>
          <c:val>
            <c:numRef>
              <c:f>Sheet1!$C$2:$O$2</c:f>
              <c:numCache>
                <c:formatCode>General</c:formatCode>
                <c:ptCount val="13"/>
                <c:pt idx="0">
                  <c:v>446</c:v>
                </c:pt>
                <c:pt idx="1">
                  <c:v>476</c:v>
                </c:pt>
                <c:pt idx="2">
                  <c:v>509</c:v>
                </c:pt>
                <c:pt idx="3">
                  <c:v>595</c:v>
                </c:pt>
                <c:pt idx="4">
                  <c:v>726.1</c:v>
                </c:pt>
                <c:pt idx="5">
                  <c:v>820</c:v>
                </c:pt>
                <c:pt idx="6">
                  <c:v>802</c:v>
                </c:pt>
                <c:pt idx="7">
                  <c:v>919</c:v>
                </c:pt>
                <c:pt idx="8">
                  <c:v>1073</c:v>
                </c:pt>
                <c:pt idx="9">
                  <c:v>1153</c:v>
                </c:pt>
                <c:pt idx="10">
                  <c:v>1174</c:v>
                </c:pt>
                <c:pt idx="11">
                  <c:v>1217</c:v>
                </c:pt>
                <c:pt idx="12">
                  <c:v>1095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24-4BCC-90A9-B3E46E9F97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27"/>
        <c:axId val="450047928"/>
        <c:axId val="450048320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Revenue ($MM)</c:v>
                </c:pt>
              </c:strCache>
            </c:strRef>
          </c:tx>
          <c:spPr>
            <a:ln w="44450" cap="rnd">
              <a:solidFill>
                <a:srgbClr val="FADD28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strRef>
              <c:f>Sheet1!$C$1:$O$1</c:f>
              <c:strCache>
                <c:ptCount val="13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</c:strCache>
            </c:strRef>
          </c:cat>
          <c:val>
            <c:numRef>
              <c:f>Sheet1!$C$3:$O$3</c:f>
              <c:numCache>
                <c:formatCode>#,##0</c:formatCode>
                <c:ptCount val="13"/>
                <c:pt idx="0">
                  <c:v>10017</c:v>
                </c:pt>
                <c:pt idx="1">
                  <c:v>11480</c:v>
                </c:pt>
                <c:pt idx="2">
                  <c:v>14309</c:v>
                </c:pt>
                <c:pt idx="3">
                  <c:v>19230</c:v>
                </c:pt>
                <c:pt idx="4">
                  <c:v>23279</c:v>
                </c:pt>
                <c:pt idx="5">
                  <c:v>27163</c:v>
                </c:pt>
                <c:pt idx="6">
                  <c:v>22702</c:v>
                </c:pt>
                <c:pt idx="7">
                  <c:v>27447</c:v>
                </c:pt>
                <c:pt idx="8">
                  <c:v>36959</c:v>
                </c:pt>
                <c:pt idx="9">
                  <c:v>42149</c:v>
                </c:pt>
                <c:pt idx="10">
                  <c:v>45266</c:v>
                </c:pt>
                <c:pt idx="11">
                  <c:v>48580</c:v>
                </c:pt>
                <c:pt idx="12">
                  <c:v>35475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24-4BCC-90A9-B3E46E9F97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0049104"/>
        <c:axId val="450048712"/>
      </c:lineChart>
      <c:catAx>
        <c:axId val="450047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048320"/>
        <c:crosses val="autoZero"/>
        <c:auto val="1"/>
        <c:lblAlgn val="ctr"/>
        <c:lblOffset val="100"/>
        <c:noMultiLvlLbl val="0"/>
      </c:catAx>
      <c:valAx>
        <c:axId val="450048320"/>
        <c:scaling>
          <c:orientation val="minMax"/>
          <c:max val="1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baseline="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effectLst/>
                  </a:rPr>
                  <a:t>R&amp;E Spend, $M</a:t>
                </a:r>
                <a:endParaRPr lang="en-GB" sz="1600" b="0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1.2383338969131926E-2"/>
              <c:y val="0.310798105566799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047928"/>
        <c:crosses val="autoZero"/>
        <c:crossBetween val="between"/>
        <c:majorUnit val="300"/>
      </c:valAx>
      <c:valAx>
        <c:axId val="4500487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FADD28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baseline="0" dirty="0">
                    <a:solidFill>
                      <a:srgbClr val="FADD28"/>
                    </a:solidFill>
                    <a:effectLst/>
                  </a:rPr>
                  <a:t>Revenue, $M</a:t>
                </a:r>
                <a:endParaRPr lang="en-GB" sz="1600" b="0" dirty="0">
                  <a:solidFill>
                    <a:srgbClr val="FADD28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.95225006645983723"/>
              <c:y val="0.3278318134112055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FADD2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049104"/>
        <c:crosses val="max"/>
        <c:crossBetween val="between"/>
        <c:majorUnit val="10000"/>
      </c:valAx>
      <c:catAx>
        <c:axId val="450049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500487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3038386" cy="46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76" tIns="45788" rIns="91576" bIns="4578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 Narrow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015" y="1"/>
            <a:ext cx="3038385" cy="46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76" tIns="45788" rIns="91576" bIns="4578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Narrow" pitchFamily="34" charset="0"/>
              </a:defRPr>
            </a:lvl1pPr>
          </a:lstStyle>
          <a:p>
            <a:fld id="{0E39B503-EDB6-4D66-8ECE-1DBABB19C9B5}" type="datetime1">
              <a:rPr lang="en-GB" smtClean="0"/>
              <a:t>29/01/2018</a:t>
            </a:fld>
            <a:endParaRPr lang="en-GB" dirty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8831285"/>
            <a:ext cx="3038386" cy="46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76" tIns="45788" rIns="91576" bIns="4578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 Narrow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015" y="8831285"/>
            <a:ext cx="3038385" cy="46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76" tIns="45788" rIns="91576" bIns="4578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Narrow" pitchFamily="34" charset="0"/>
              </a:defRPr>
            </a:lvl1pPr>
          </a:lstStyle>
          <a:p>
            <a:fld id="{6588A00B-7483-4E70-8D06-7869C0ECABDE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14342" name="HandoutMasterClassification"/>
          <p:cNvSpPr txBox="1">
            <a:spLocks noChangeArrowheads="1"/>
          </p:cNvSpPr>
          <p:nvPr/>
        </p:nvSpPr>
        <p:spPr bwMode="auto">
          <a:xfrm>
            <a:off x="6361776" y="619662"/>
            <a:ext cx="466814" cy="710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91576" tIns="45788" rIns="91576" bIns="45788"/>
          <a:lstStyle/>
          <a:p>
            <a:pPr algn="ctr"/>
            <a:r>
              <a:rPr lang="en-GB" sz="1000" b="1" dirty="0">
                <a:solidFill>
                  <a:srgbClr val="C0C0C0"/>
                </a:solidFill>
                <a:latin typeface="Arial" charset="0"/>
              </a:rPr>
              <a:t>Schlumberger Private</a:t>
            </a:r>
          </a:p>
        </p:txBody>
      </p:sp>
    </p:spTree>
    <p:extLst>
      <p:ext uri="{BB962C8B-B14F-4D97-AF65-F5344CB8AC3E}">
        <p14:creationId xmlns:p14="http://schemas.microsoft.com/office/powerpoint/2010/main" val="3830426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3038386" cy="46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76" tIns="45788" rIns="91576" bIns="4578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 Narrow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05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268" y="4416385"/>
            <a:ext cx="5139868" cy="418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76" tIns="45788" rIns="91576" bIns="457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015" y="1"/>
            <a:ext cx="3038385" cy="465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76" tIns="45788" rIns="91576" bIns="4578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Narrow" pitchFamily="34" charset="0"/>
              </a:defRPr>
            </a:lvl1pPr>
          </a:lstStyle>
          <a:p>
            <a:fld id="{9EE35AC8-A3D4-446D-919C-FEAC1D9D85BA}" type="datetime1">
              <a:rPr lang="en-GB" smtClean="0"/>
              <a:t>29/01/2018</a:t>
            </a:fld>
            <a:endParaRPr lang="en-GB" dirty="0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831285"/>
            <a:ext cx="3038386" cy="46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76" tIns="45788" rIns="91576" bIns="4578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 Narrow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015" y="8831285"/>
            <a:ext cx="3038385" cy="46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576" tIns="45788" rIns="91576" bIns="4578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Narrow" pitchFamily="34" charset="0"/>
              </a:defRPr>
            </a:lvl1pPr>
          </a:lstStyle>
          <a:p>
            <a:fld id="{2B6E0498-7719-403D-8376-0E0E64DE66B2}" type="slidenum">
              <a:rPr lang="en-GB"/>
              <a:pPr/>
              <a:t>‹#›</a:t>
            </a:fld>
            <a:endParaRPr lang="en-GB" dirty="0"/>
          </a:p>
        </p:txBody>
      </p:sp>
      <p:sp>
        <p:nvSpPr>
          <p:cNvPr id="2062" name="NotesMasterClassification"/>
          <p:cNvSpPr txBox="1">
            <a:spLocks noChangeArrowheads="1"/>
          </p:cNvSpPr>
          <p:nvPr/>
        </p:nvSpPr>
        <p:spPr bwMode="auto">
          <a:xfrm>
            <a:off x="6361776" y="619662"/>
            <a:ext cx="466814" cy="7101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lIns="91576" tIns="45788" rIns="91576" bIns="45788"/>
          <a:lstStyle/>
          <a:p>
            <a:pPr algn="ctr"/>
            <a:r>
              <a:rPr lang="en-GB" sz="1000" b="1" dirty="0">
                <a:solidFill>
                  <a:srgbClr val="C0C0C0"/>
                </a:solidFill>
                <a:latin typeface="Arial" charset="0"/>
              </a:rPr>
              <a:t>Schlumberger Private</a:t>
            </a:r>
          </a:p>
        </p:txBody>
      </p:sp>
    </p:spTree>
    <p:extLst>
      <p:ext uri="{BB962C8B-B14F-4D97-AF65-F5344CB8AC3E}">
        <p14:creationId xmlns:p14="http://schemas.microsoft.com/office/powerpoint/2010/main" val="273412438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CC: remove process systems from Cameron. No new segment to RCG.</a:t>
            </a:r>
            <a:r>
              <a:rPr lang="en-US" baseline="0" dirty="0"/>
              <a:t> </a:t>
            </a:r>
            <a:r>
              <a:rPr lang="en-US" baseline="0"/>
              <a:t>However,</a:t>
            </a:r>
            <a:r>
              <a:rPr lang="en-US"/>
              <a:t> </a:t>
            </a:r>
            <a:r>
              <a:rPr lang="en-US" dirty="0"/>
              <a:t>I</a:t>
            </a:r>
            <a:r>
              <a:rPr lang="en-US" baseline="0" dirty="0"/>
              <a:t> can see a possible renaming of Testing Services coming, new president and all…… Recall TPS, Testing &amp; Production Services? I think I still have a Tee shirt somewhere…..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81A7B2A-CA60-49FD-A990-B57800ED9F82}" type="datetime1">
              <a:rPr lang="en-GB" smtClean="0"/>
              <a:t>29/01/2018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6E0498-7719-403D-8376-0E0E64DE66B2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8455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E35AC8-A3D4-446D-919C-FEAC1D9D85BA}" type="datetime1">
              <a:rPr lang="en-GB" smtClean="0"/>
              <a:t>29/01/2018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6E0498-7719-403D-8376-0E0E64DE66B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219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EE35AC8-A3D4-446D-919C-FEAC1D9D85BA}" type="datetime1">
              <a:rPr lang="en-GB" smtClean="0"/>
              <a:t>29/01/2018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6E0498-7719-403D-8376-0E0E64DE66B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4011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CC: A couple bullet tweaks, copied and edited to suggested</a:t>
            </a:r>
            <a:r>
              <a:rPr lang="en-US" baseline="0" dirty="0"/>
              <a:t> version below.</a:t>
            </a:r>
          </a:p>
          <a:p>
            <a:endParaRPr lang="en-US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Second bullet V2: The most comprehensive range of services and products enabling</a:t>
            </a:r>
            <a:r>
              <a:rPr lang="en-US" sz="1200" baseline="0" dirty="0"/>
              <a:t> po</a:t>
            </a:r>
            <a:r>
              <a:rPr lang="en-US" sz="1200" dirty="0"/>
              <a:t>re-to-pipeline solutions that optimize production</a:t>
            </a:r>
            <a:r>
              <a:rPr lang="en-US" sz="1200" baseline="0" dirty="0"/>
              <a:t> and r</a:t>
            </a:r>
            <a:r>
              <a:rPr lang="en-US" sz="1200" dirty="0"/>
              <a:t>ecovery</a:t>
            </a:r>
            <a:r>
              <a:rPr lang="en-US" sz="1200" baseline="0" dirty="0"/>
              <a:t> //// note many customers are more interested in production than recovery…. And ‘reservoir performance ‘ is redundant with production and recovery.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2D874B8-C8F9-475C-8B67-90A55272B6EB}" type="datetime1">
              <a:rPr lang="en-GB" smtClean="0"/>
              <a:t>29/01/2018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6E0498-7719-403D-8376-0E0E64DE66B2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57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4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8290" y="47299"/>
            <a:ext cx="8194282" cy="992936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19099" y="1304925"/>
            <a:ext cx="8329613" cy="4872038"/>
          </a:xfrm>
        </p:spPr>
        <p:txBody>
          <a:bodyPr/>
          <a:lstStyle>
            <a:lvl1pPr marL="342900" indent="-342900">
              <a:buClr>
                <a:schemeClr val="bg1"/>
              </a:buClr>
              <a:buFont typeface="Wingdings" pitchFamily="2" charset="2"/>
              <a:buChar char="§"/>
              <a:defRPr/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28724" y="6325156"/>
            <a:ext cx="473147" cy="391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fld id="{E0126C79-3FA1-4E28-870E-61FF97A7D78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14028" y="6404989"/>
            <a:ext cx="3881707" cy="1799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457200" indent="0">
              <a:buFontTx/>
              <a:buNone/>
              <a:defRPr sz="800"/>
            </a:lvl2pPr>
            <a:lvl3pPr marL="914400" indent="0">
              <a:buFontTx/>
              <a:buNone/>
              <a:defRPr sz="800"/>
            </a:lvl3pPr>
            <a:lvl4pPr marL="1371600" indent="0">
              <a:buFontTx/>
              <a:buNone/>
              <a:defRPr sz="800"/>
            </a:lvl4pPr>
            <a:lvl5pPr marL="1828800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8290" y="47299"/>
            <a:ext cx="8194282" cy="992936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19100" y="1304925"/>
            <a:ext cx="8286750" cy="4872038"/>
          </a:xfrm>
        </p:spPr>
        <p:txBody>
          <a:bodyPr/>
          <a:lstStyle>
            <a:lvl1pPr marL="342900" indent="-342900">
              <a:buClr>
                <a:schemeClr val="bg1"/>
              </a:buClr>
              <a:buFont typeface="Wingdings" pitchFamily="2" charset="2"/>
              <a:buChar char="§"/>
              <a:defRPr/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28724" y="6325156"/>
            <a:ext cx="473147" cy="391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fld id="{E0126C79-3FA1-4E28-870E-61FF97A7D78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914028" y="6404989"/>
            <a:ext cx="3881707" cy="1799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457200" indent="0">
              <a:buFontTx/>
              <a:buNone/>
              <a:defRPr sz="800"/>
            </a:lvl2pPr>
            <a:lvl3pPr marL="914400" indent="0">
              <a:buFontTx/>
              <a:buNone/>
              <a:defRPr sz="800"/>
            </a:lvl3pPr>
            <a:lvl4pPr marL="1371600" indent="0">
              <a:buFontTx/>
              <a:buNone/>
              <a:defRPr sz="800"/>
            </a:lvl4pPr>
            <a:lvl5pPr marL="1828800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0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_screen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3" y="0"/>
            <a:ext cx="9120187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11"/>
          <p:cNvGraphicFramePr>
            <a:graphicFrameLocks noChangeAspect="1"/>
          </p:cNvGraphicFramePr>
          <p:nvPr/>
        </p:nvGraphicFramePr>
        <p:xfrm>
          <a:off x="7308850" y="6308725"/>
          <a:ext cx="1366838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name="Image" r:id="rId4" imgW="7200000" imgH="1638095" progId="">
                  <p:embed/>
                </p:oleObj>
              </mc:Choice>
              <mc:Fallback>
                <p:oleObj name="Image" r:id="rId4" imgW="7200000" imgH="1638095" progId="">
                  <p:embed/>
                  <p:pic>
                    <p:nvPicPr>
                      <p:cNvPr id="5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6308725"/>
                        <a:ext cx="1366838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58775" y="6269038"/>
            <a:ext cx="2554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>
                <a:solidFill>
                  <a:schemeClr val="bg1"/>
                </a:solidFill>
                <a:latin typeface="Arial Narrow" pitchFamily="34" charset="0"/>
              </a:rPr>
              <a:t>Excellence in Execution</a:t>
            </a:r>
            <a:endParaRPr lang="en-US" sz="2000" b="1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14350" y="6307138"/>
            <a:ext cx="6645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>
                <a:solidFill>
                  <a:srgbClr val="003366"/>
                </a:solidFill>
                <a:latin typeface="Arial Narrow" pitchFamily="34" charset="0"/>
              </a:rPr>
              <a:t>A Streamlined Organization dedicated to Technology and Excellence in Execution</a:t>
            </a:r>
            <a:endParaRPr lang="en-US" sz="1600" b="1">
              <a:solidFill>
                <a:srgbClr val="003366"/>
              </a:solidFill>
              <a:latin typeface="Arial Narrow" pitchFamily="34" charset="0"/>
            </a:endParaRPr>
          </a:p>
        </p:txBody>
      </p:sp>
      <p:sp>
        <p:nvSpPr>
          <p:cNvPr id="9113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00550" y="3390900"/>
            <a:ext cx="2657475" cy="1552575"/>
          </a:xfrm>
        </p:spPr>
        <p:txBody>
          <a:bodyPr/>
          <a:lstStyle>
            <a:lvl1pPr algn="r">
              <a:defRPr smtClean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114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4643438"/>
            <a:ext cx="2486025" cy="212725"/>
          </a:xfrm>
        </p:spPr>
        <p:txBody>
          <a:bodyPr/>
          <a:lstStyle>
            <a:lvl1pPr marL="0" indent="0" algn="r">
              <a:defRPr sz="1400" smtClean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8365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53373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6317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1054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1970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2600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9598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6495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620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49213"/>
            <a:ext cx="8294687" cy="10033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5098" y="1304925"/>
            <a:ext cx="4010715" cy="48720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buClr>
                <a:srgbClr val="1F497D"/>
              </a:buClr>
              <a:defRPr sz="2400"/>
            </a:lvl2pPr>
            <a:lvl3pPr>
              <a:buClr>
                <a:srgbClr val="1F497D"/>
              </a:buClr>
              <a:defRPr sz="2200"/>
            </a:lvl3pPr>
            <a:lvl4pPr>
              <a:buClr>
                <a:srgbClr val="1F497D"/>
              </a:buClr>
              <a:defRPr sz="2000"/>
            </a:lvl4pPr>
            <a:lvl5pPr>
              <a:buClr>
                <a:srgbClr val="1F497D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7642" y="1304925"/>
            <a:ext cx="4021071" cy="48720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09269" y="6334887"/>
            <a:ext cx="473147" cy="391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fld id="{E0126C79-3FA1-4E28-870E-61FF97A7D78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0"/>
          </p:nvPr>
        </p:nvSpPr>
        <p:spPr>
          <a:xfrm>
            <a:off x="914028" y="6404989"/>
            <a:ext cx="3881707" cy="1799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 marL="457200" indent="0">
              <a:buFontTx/>
              <a:buNone/>
              <a:defRPr sz="800"/>
            </a:lvl2pPr>
            <a:lvl3pPr marL="914400" indent="0">
              <a:buFontTx/>
              <a:buNone/>
              <a:defRPr sz="800"/>
            </a:lvl3pPr>
            <a:lvl4pPr marL="1371600" indent="0">
              <a:buFontTx/>
              <a:buNone/>
              <a:defRPr sz="800"/>
            </a:lvl4pPr>
            <a:lvl5pPr marL="1828800" indent="0">
              <a:buFontTx/>
              <a:buNone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8326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8849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6891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lIns="91440" tIns="45720" rIns="91440" bIns="45720"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25144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358775"/>
            <a:ext cx="8229600" cy="5175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6725" y="1366838"/>
            <a:ext cx="4038600" cy="1516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5" y="1366838"/>
            <a:ext cx="4038600" cy="1516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534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49213"/>
            <a:ext cx="8256441" cy="1003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772" y="1321102"/>
            <a:ext cx="4039895" cy="6397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247" y="1974715"/>
            <a:ext cx="4039895" cy="42022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94" y="1321102"/>
            <a:ext cx="4041360" cy="63976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94" y="1945532"/>
            <a:ext cx="4041360" cy="423143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28724" y="6325156"/>
            <a:ext cx="473147" cy="391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fld id="{E0126C79-3FA1-4E28-870E-61FF97A7D7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49213"/>
            <a:ext cx="8139449" cy="10033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28724" y="6325156"/>
            <a:ext cx="473147" cy="391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fld id="{E0126C79-3FA1-4E28-870E-61FF97A7D7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667" y="4406901"/>
            <a:ext cx="777196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667" y="2906713"/>
            <a:ext cx="777196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28724" y="6325156"/>
            <a:ext cx="473147" cy="391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fld id="{E0126C79-3FA1-4E28-870E-61FF97A7D78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47" y="273050"/>
            <a:ext cx="300793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19" y="273051"/>
            <a:ext cx="5111434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47" y="1435101"/>
            <a:ext cx="300793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741" y="4800600"/>
            <a:ext cx="5485227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741" y="612775"/>
            <a:ext cx="5485227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741" y="5367338"/>
            <a:ext cx="5485227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1164" y="47298"/>
            <a:ext cx="8201408" cy="10052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19099" y="1304926"/>
            <a:ext cx="8329613" cy="4872038"/>
          </a:xfrm>
        </p:spPr>
        <p:txBody>
          <a:bodyPr/>
          <a:lstStyle>
            <a:lvl1pPr marL="342900" indent="-342900">
              <a:buClr>
                <a:schemeClr val="bg1"/>
              </a:buClr>
              <a:buFont typeface="Wingdings" pitchFamily="2" charset="2"/>
              <a:buChar char="§"/>
              <a:defRPr/>
            </a:lvl1pPr>
            <a:lvl2pPr>
              <a:buClr>
                <a:schemeClr val="bg1"/>
              </a:buClr>
              <a:defRPr/>
            </a:lvl2pPr>
            <a:lvl3pPr>
              <a:buClr>
                <a:schemeClr val="bg1"/>
              </a:buClr>
              <a:defRPr/>
            </a:lvl3pPr>
            <a:lvl4pPr>
              <a:buClr>
                <a:schemeClr val="bg1"/>
              </a:buClr>
              <a:defRPr/>
            </a:lvl4pPr>
            <a:lvl5pPr>
              <a:buClr>
                <a:schemeClr val="bg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383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mlDrawing" Target="../drawings/vmlDrawing1.v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oleObject" Target="../embeddings/oleObject2.bin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12.xml"/><Relationship Id="rId16" Type="http://schemas.openxmlformats.org/officeDocument/2006/relationships/vmlDrawing" Target="../drawings/vmlDrawing2.vml"/><Relationship Id="rId20" Type="http://schemas.openxmlformats.org/officeDocument/2006/relationships/oleObject" Target="../embeddings/oleObject3.bin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21508626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7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Blue-grad-background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11164" y="49213"/>
            <a:ext cx="8201408" cy="100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419099" y="1322962"/>
            <a:ext cx="8329613" cy="48222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39552" y="1094187"/>
            <a:ext cx="8136904" cy="0"/>
          </a:xfrm>
          <a:prstGeom prst="line">
            <a:avLst/>
          </a:prstGeom>
          <a:ln w="12700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668512" y="597984"/>
            <a:ext cx="0" cy="497433"/>
          </a:xfrm>
          <a:prstGeom prst="line">
            <a:avLst/>
          </a:prstGeom>
          <a:ln w="12700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Schlumberger-white-logo-ppt.png"/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9435" y="6368037"/>
            <a:ext cx="1207021" cy="26822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299541" y="6324824"/>
            <a:ext cx="473147" cy="391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fld id="{E0126C79-3FA1-4E28-870E-61FF97A7D78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MSIPCMc96b4861bb7ffb5a10dcfa51" descr="{&quot;HashCode&quot;:1831732991,&quot;Placement&quot;:&quot;Footer&quot;,&quot;Top&quot;:519.343,&quot;Left&quot;:304.342682,&quot;SlideWidth&quot;:720,&quot;SlideHeight&quot;:540}"/>
          <p:cNvSpPr txBox="1"/>
          <p:nvPr userDrawn="1"/>
        </p:nvSpPr>
        <p:spPr>
          <a:xfrm>
            <a:off x="3865152" y="6595656"/>
            <a:ext cx="1413695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sym typeface="+mn-lt"/>
              </a:rPr>
              <a:t>Schlumberger-Private</a:t>
            </a:r>
            <a:endParaRPr lang="en-US" sz="1000" dirty="0">
              <a:solidFill>
                <a:srgbClr val="000000"/>
              </a:solidFill>
              <a:latin typeface="Calibri" panose="020F0502020204030204" pitchFamily="34" charset="0"/>
              <a:sym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3" r:id="rId5"/>
    <p:sldLayoutId id="2147483657" r:id="rId6"/>
    <p:sldLayoutId id="2147483658" r:id="rId7"/>
    <p:sldLayoutId id="2147483659" r:id="rId8"/>
    <p:sldLayoutId id="2147483669" r:id="rId9"/>
    <p:sldLayoutId id="2147483670" r:id="rId10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Arial Narrow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Univers 57 Condensed" pitchFamily="34" charset="0"/>
          <a:ea typeface="ヒラギノ角ゴ Pro W3" pitchFamily="4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Univers 57 Condensed" pitchFamily="34" charset="0"/>
          <a:ea typeface="ヒラギノ角ゴ Pro W3" pitchFamily="4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Univers 57 Condensed" pitchFamily="34" charset="0"/>
          <a:ea typeface="ヒラギノ角ゴ Pro W3" pitchFamily="4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Univers 57 Condensed" pitchFamily="34" charset="0"/>
          <a:ea typeface="ヒラギノ角ゴ Pro W3" pitchFamily="4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Univers 57 Condensed" pitchFamily="34" charset="0"/>
          <a:ea typeface="ヒラギノ角ゴ Pro W3" pitchFamily="4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Univers 57 Condensed" pitchFamily="34" charset="0"/>
          <a:ea typeface="ヒラギノ角ゴ Pro W3" pitchFamily="4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Univers 57 Condensed" pitchFamily="34" charset="0"/>
          <a:ea typeface="ヒラギノ角ゴ Pro W3" pitchFamily="4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3366"/>
          </a:solidFill>
          <a:latin typeface="Univers 57 Condensed" pitchFamily="34" charset="0"/>
          <a:ea typeface="ヒラギノ角ゴ Pro W3" pitchFamily="48" charset="-128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800">
          <a:solidFill>
            <a:schemeClr val="bg1"/>
          </a:solidFill>
          <a:latin typeface="Arial Narrow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100000"/>
        <a:buFont typeface="Arial Narrow" panose="020B0606020202030204" pitchFamily="34" charset="0"/>
        <a:buChar char="−"/>
        <a:defRPr sz="2400">
          <a:solidFill>
            <a:schemeClr val="bg1"/>
          </a:solidFill>
          <a:latin typeface="Arial Narrow" pitchFamily="34" charset="0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100000"/>
        <a:buFont typeface="Wingdings" pitchFamily="2" charset="2"/>
        <a:buChar char="§"/>
        <a:defRPr sz="2200">
          <a:solidFill>
            <a:schemeClr val="bg1"/>
          </a:solidFill>
          <a:latin typeface="Arial Narrow" pitchFamily="34" charset="0"/>
          <a:ea typeface="+mn-ea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100000"/>
        <a:buFont typeface="Arial Narrow" panose="020B0606020202030204" pitchFamily="34" charset="0"/>
        <a:buChar char="−"/>
        <a:defRPr sz="2000">
          <a:solidFill>
            <a:schemeClr val="bg1"/>
          </a:solidFill>
          <a:latin typeface="Arial Narrow" pitchFamily="34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100000"/>
        <a:buFont typeface="Wingdings" pitchFamily="2" charset="2"/>
        <a:buChar char="§"/>
        <a:defRPr sz="1800">
          <a:solidFill>
            <a:schemeClr val="bg1"/>
          </a:solidFill>
          <a:latin typeface="Arial Narrow" pitchFamily="34" charset="0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CC9933"/>
        </a:buClr>
        <a:buSzPct val="12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CC9933"/>
        </a:buClr>
        <a:buSzPct val="12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CC9933"/>
        </a:buClr>
        <a:buSzPct val="12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CC9933"/>
        </a:buClr>
        <a:buSzPct val="12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22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663" userDrawn="1">
          <p15:clr>
            <a:srgbClr val="F26B43"/>
          </p15:clr>
        </p15:guide>
        <p15:guide id="4" pos="259" userDrawn="1">
          <p15:clr>
            <a:srgbClr val="F26B43"/>
          </p15:clr>
        </p15:guide>
        <p15:guide id="5" pos="5511" userDrawn="1">
          <p15:clr>
            <a:srgbClr val="F26B43"/>
          </p15:clr>
        </p15:guide>
        <p15:guide id="6" orient="horz" pos="31" userDrawn="1">
          <p15:clr>
            <a:srgbClr val="F26B43"/>
          </p15:clr>
        </p15:guide>
        <p15:guide id="7" orient="horz" pos="3891" userDrawn="1">
          <p15:clr>
            <a:srgbClr val="F26B43"/>
          </p15:clr>
        </p15:guide>
        <p15:guide id="8" orient="horz" pos="41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16" descr="screen_background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6725" y="358775"/>
            <a:ext cx="82296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6725" y="1366838"/>
            <a:ext cx="8229600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graphicFrame>
        <p:nvGraphicFramePr>
          <p:cNvPr id="1026" name="Object 11"/>
          <p:cNvGraphicFramePr>
            <a:graphicFrameLocks noChangeAspect="1"/>
          </p:cNvGraphicFramePr>
          <p:nvPr/>
        </p:nvGraphicFramePr>
        <p:xfrm>
          <a:off x="7308850" y="6308725"/>
          <a:ext cx="1366838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0" name="Image" r:id="rId18" imgW="7200000" imgH="1638095" progId="">
                  <p:embed/>
                </p:oleObj>
              </mc:Choice>
              <mc:Fallback>
                <p:oleObj name="Image" r:id="rId18" imgW="7200000" imgH="1638095" progId="">
                  <p:embed/>
                  <p:pic>
                    <p:nvPicPr>
                      <p:cNvPr id="102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850" y="6308725"/>
                        <a:ext cx="1366838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6" name="Text Box 12"/>
          <p:cNvSpPr txBox="1">
            <a:spLocks noChangeArrowheads="1"/>
          </p:cNvSpPr>
          <p:nvPr/>
        </p:nvSpPr>
        <p:spPr bwMode="auto">
          <a:xfrm>
            <a:off x="784225" y="6375400"/>
            <a:ext cx="6119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>
                <a:solidFill>
                  <a:srgbClr val="003366"/>
                </a:solidFill>
              </a:rPr>
              <a:t>A Streamlined Organization dedicated to Technology and Excellence in Execution</a:t>
            </a:r>
            <a:endParaRPr lang="en-US" b="1">
              <a:solidFill>
                <a:srgbClr val="003366"/>
              </a:solidFill>
            </a:endParaRPr>
          </a:p>
        </p:txBody>
      </p:sp>
      <p:graphicFrame>
        <p:nvGraphicFramePr>
          <p:cNvPr id="1027" name="Object 17"/>
          <p:cNvGraphicFramePr>
            <a:graphicFrameLocks noChangeAspect="1"/>
          </p:cNvGraphicFramePr>
          <p:nvPr/>
        </p:nvGraphicFramePr>
        <p:xfrm>
          <a:off x="0" y="6170613"/>
          <a:ext cx="712788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1" name="Photo Editor Photo" r:id="rId20" imgW="2591162" imgH="2314286" progId="">
                  <p:embed/>
                </p:oleObj>
              </mc:Choice>
              <mc:Fallback>
                <p:oleObj name="Photo Editor Photo" r:id="rId20" imgW="2591162" imgH="2314286" progId="">
                  <p:embed/>
                  <p:pic>
                    <p:nvPicPr>
                      <p:cNvPr id="1027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170613"/>
                        <a:ext cx="712788" cy="687387"/>
                      </a:xfrm>
                      <a:prstGeom prst="rect">
                        <a:avLst/>
                      </a:prstGeom>
                      <a:gradFill rotWithShape="1">
                        <a:gsLst>
                          <a:gs pos="0">
                            <a:srgbClr val="535557"/>
                          </a:gs>
                          <a:gs pos="50000">
                            <a:srgbClr val="B3B7BB"/>
                          </a:gs>
                          <a:gs pos="100000">
                            <a:srgbClr val="535557"/>
                          </a:gs>
                        </a:gsLst>
                        <a:lin ang="5400000" scaled="1"/>
                      </a:gra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00317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ightsWATCH-Watermark-Text-1234567890">
            <a:extLst>
              <a:ext uri="{FF2B5EF4-FFF2-40B4-BE49-F238E27FC236}">
                <a16:creationId xmlns:a16="http://schemas.microsoft.com/office/drawing/2014/main" id="{15BF3116-02C0-4449-B321-0097F8957989}"/>
              </a:ext>
            </a:extLst>
          </p:cNvPr>
          <p:cNvSpPr txBox="1"/>
          <p:nvPr userDrawn="1"/>
        </p:nvSpPr>
        <p:spPr>
          <a:xfrm rot="5400000">
            <a:off x="4387334" y="3336667"/>
            <a:ext cx="9144000" cy="184666"/>
          </a:xfrm>
          <a:prstGeom prst="rect">
            <a:avLst/>
          </a:prstGeom>
          <a:noFill/>
        </p:spPr>
        <p:txBody>
          <a:bodyPr vert="horz" lIns="0" tIns="0" rIns="0" bIns="0" rtlCol="0">
            <a:spAutoFit/>
          </a:bodyPr>
          <a:lstStyle/>
          <a:p>
            <a:pPr algn="ctr"/>
            <a:r>
              <a:rPr lang="en-US" sz="1200">
                <a:solidFill>
                  <a:srgbClr val="C8C9CE"/>
                </a:solidFill>
                <a:latin typeface="Arial Narrow" panose="020B0606020202030204" pitchFamily="34" charset="0"/>
              </a:rPr>
              <a:t>Schlumberger-Private</a:t>
            </a:r>
          </a:p>
        </p:txBody>
      </p:sp>
      <p:sp>
        <p:nvSpPr>
          <p:cNvPr id="2" name="MSIPCM385d4c11b09f4cc7b1e50f58" descr="{&quot;HashCode&quot;:1831732991,&quot;Placement&quot;:&quot;Footer&quot;,&quot;Top&quot;:519.343,&quot;Left&quot;:304.342682,&quot;SlideWidth&quot;:720,&quot;SlideHeight&quot;:540}"/>
          <p:cNvSpPr txBox="1"/>
          <p:nvPr userDrawn="1"/>
        </p:nvSpPr>
        <p:spPr>
          <a:xfrm>
            <a:off x="3865152" y="6595656"/>
            <a:ext cx="1413695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</a:rPr>
              <a:t>Schlumberger-Private</a:t>
            </a:r>
          </a:p>
        </p:txBody>
      </p:sp>
    </p:spTree>
    <p:extLst>
      <p:ext uri="{BB962C8B-B14F-4D97-AF65-F5344CB8AC3E}">
        <p14:creationId xmlns:p14="http://schemas.microsoft.com/office/powerpoint/2010/main" val="184298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20000"/>
        </a:spcAft>
        <a:buClr>
          <a:schemeClr val="bg2"/>
        </a:buClr>
        <a:buFont typeface="Arial Narrow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20000"/>
        </a:spcAft>
        <a:buClr>
          <a:srgbClr val="003366"/>
        </a:buClr>
        <a:buSzPct val="12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20000"/>
        </a:spcAft>
        <a:buClr>
          <a:schemeClr val="bg2"/>
        </a:buClr>
        <a:buFont typeface="Arial Narrow" pitchFamily="34" charset="0"/>
        <a:buChar char="―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20000"/>
        </a:spcAft>
        <a:buClr>
          <a:schemeClr val="bg2"/>
        </a:buClr>
        <a:buFont typeface="Arial Narrow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Arial Narrow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 Narrow" pitchFamily="34" charset="0"/>
        <a:buChar char="―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 Narrow" pitchFamily="34" charset="0"/>
        <a:buChar char="―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 Narrow" pitchFamily="34" charset="0"/>
        <a:buChar char="―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Arial Narrow" pitchFamily="34" charset="0"/>
        <a:buChar char="―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google.dz/url?sa=i&amp;rct=j&amp;q=&amp;esrc=s&amp;frm=1&amp;source=images&amp;cd=&amp;cad=rja&amp;uact=8&amp;ved=0CAcQjRw&amp;url=https://www.pinterest.com/dwoody18/oilfield-work/&amp;ei=XkKVVZv1IITWUfP_g4AP&amp;bvm=bv.96952980,d.d24&amp;psig=AFQjCNHExxz2_P3ynhNppjJ2qgU1sqs8Ig&amp;ust=1435931364752905" TargetMode="External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7285" y="4170389"/>
            <a:ext cx="5171607" cy="1908215"/>
          </a:xfrm>
        </p:spPr>
        <p:txBody>
          <a:bodyPr/>
          <a:lstStyle/>
          <a:p>
            <a:pPr algn="l"/>
            <a:r>
              <a:rPr lang="en-US" sz="2800" b="0" dirty="0"/>
              <a:t>Schlumberger Algeria Overview</a:t>
            </a:r>
            <a:br>
              <a:rPr lang="en-US" b="0" dirty="0"/>
            </a:br>
            <a:r>
              <a:rPr lang="en-US" sz="2400" b="0" dirty="0"/>
              <a:t>Zied Ben Hamad</a:t>
            </a:r>
            <a:br>
              <a:rPr lang="en-US" sz="2400" b="0" dirty="0"/>
            </a:br>
            <a:r>
              <a:rPr lang="en-US" sz="2400" b="0" dirty="0"/>
              <a:t>North Africa General Manager</a:t>
            </a:r>
            <a:br>
              <a:rPr lang="en-US" sz="2400" dirty="0"/>
            </a:br>
            <a:br>
              <a:rPr lang="en-US" sz="2400" dirty="0"/>
            </a:br>
            <a:r>
              <a:rPr lang="en-US" sz="2400" b="0" dirty="0"/>
              <a:t>Houston January 29</a:t>
            </a:r>
            <a:r>
              <a:rPr lang="en-US" sz="2400" b="0" baseline="30000" dirty="0"/>
              <a:t>th</a:t>
            </a:r>
            <a:r>
              <a:rPr lang="en-US" sz="2400" b="0" dirty="0"/>
              <a:t> 2018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512866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F9EA4-4986-4761-9674-201825791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126C79-3FA1-4E28-870E-61FF97A7D788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8D9D70-E080-4CC7-86A4-FFD68FFFE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302" y="268659"/>
            <a:ext cx="8229600" cy="523220"/>
          </a:xfrm>
        </p:spPr>
        <p:txBody>
          <a:bodyPr>
            <a:normAutofit fontScale="90000"/>
          </a:bodyPr>
          <a:lstStyle/>
          <a:p>
            <a:r>
              <a:rPr lang="en-US" dirty="0"/>
              <a:t>In-</a:t>
            </a:r>
            <a:r>
              <a:rPr lang="en-US" dirty="0" err="1"/>
              <a:t>Amenas</a:t>
            </a:r>
            <a:r>
              <a:rPr lang="en-US" dirty="0"/>
              <a:t> Base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351D42-AD74-4E53-9006-34A9CBB0B771}"/>
              </a:ext>
            </a:extLst>
          </p:cNvPr>
          <p:cNvSpPr txBox="1">
            <a:spLocks/>
          </p:cNvSpPr>
          <p:nvPr/>
        </p:nvSpPr>
        <p:spPr bwMode="auto">
          <a:xfrm>
            <a:off x="-1974" y="1184364"/>
            <a:ext cx="3858963" cy="404418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marL="292100" indent="-29210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+mn-lt"/>
              </a:defRPr>
            </a:lvl1pPr>
            <a:lvl2pPr marL="742950" indent="-28575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Arial Narrow" panose="020B0606020202030204" pitchFamily="34" charset="0"/>
              <a:buChar char="−"/>
              <a:defRPr>
                <a:solidFill>
                  <a:schemeClr val="bg1"/>
                </a:solidFill>
                <a:latin typeface="Arial Narrow" pitchFamily="34" charset="0"/>
                <a:ea typeface="+mn-ea"/>
              </a:defRPr>
            </a:lvl2pPr>
            <a:lvl3pPr marL="1143000" indent="-2286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itchFamily="2" charset="2"/>
              <a:buChar char="§"/>
              <a:defRPr sz="2200">
                <a:solidFill>
                  <a:schemeClr val="bg1"/>
                </a:solidFill>
                <a:latin typeface="Arial Narrow" pitchFamily="34" charset="0"/>
                <a:ea typeface="+mn-ea"/>
              </a:defRPr>
            </a:lvl3pPr>
            <a:lvl4pPr marL="1714500" indent="-3429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Arial Narrow" panose="020B0606020202030204" pitchFamily="34" charset="0"/>
              <a:buChar char="−"/>
              <a:defRPr sz="2000">
                <a:solidFill>
                  <a:schemeClr val="bg1"/>
                </a:solidFill>
                <a:latin typeface="Arial Narrow" pitchFamily="34" charset="0"/>
                <a:ea typeface="+mn-ea"/>
              </a:defRPr>
            </a:lvl4pPr>
            <a:lvl5pPr marL="2057400" indent="-2286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 Narrow" pitchFamily="34" charset="0"/>
                <a:ea typeface="+mn-ea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latin typeface="+mn-lt"/>
                <a:ea typeface="+mn-ea"/>
              </a:defRPr>
            </a:lvl9pPr>
          </a:lstStyle>
          <a:p>
            <a:r>
              <a:rPr lang="en-US" dirty="0"/>
              <a:t>Accommodation for 100 people</a:t>
            </a:r>
          </a:p>
          <a:p>
            <a:r>
              <a:rPr lang="en-US" dirty="0"/>
              <a:t>Mechanical &amp; Electrical Labs</a:t>
            </a:r>
          </a:p>
          <a:p>
            <a:r>
              <a:rPr lang="en-US" dirty="0"/>
              <a:t>Bulk Plant cement &amp; chemicals</a:t>
            </a:r>
          </a:p>
          <a:p>
            <a:r>
              <a:rPr lang="en-US" dirty="0"/>
              <a:t>Tool workshop</a:t>
            </a:r>
          </a:p>
          <a:p>
            <a:r>
              <a:rPr lang="en-US" dirty="0"/>
              <a:t>Calibration Area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F1BC7C-A8B0-4195-AB8A-C4E61E410C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02" y="4363453"/>
            <a:ext cx="3498850" cy="19617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00BB5FA-C917-4792-98CD-EDE77C8B9180}"/>
              </a:ext>
            </a:extLst>
          </p:cNvPr>
          <p:cNvSpPr txBox="1">
            <a:spLocks/>
          </p:cNvSpPr>
          <p:nvPr/>
        </p:nvSpPr>
        <p:spPr>
          <a:xfrm>
            <a:off x="5156712" y="268659"/>
            <a:ext cx="82296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0">
                <a:solidFill>
                  <a:schemeClr val="bg1"/>
                </a:solidFill>
                <a:latin typeface="Arial Narrow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Univers 57 Condensed" pitchFamily="34" charset="0"/>
                <a:ea typeface="ヒラギノ角ゴ Pro W3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Univers 57 Condensed" pitchFamily="34" charset="0"/>
                <a:ea typeface="ヒラギノ角ゴ Pro W3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Univers 57 Condensed" pitchFamily="34" charset="0"/>
                <a:ea typeface="ヒラギノ角ゴ Pro W3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Univers 57 Condensed" pitchFamily="34" charset="0"/>
                <a:ea typeface="ヒラギノ角ゴ Pro W3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Univers 57 Condensed" pitchFamily="34" charset="0"/>
                <a:ea typeface="ヒラギノ角ゴ Pro W3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Univers 57 Condensed" pitchFamily="34" charset="0"/>
                <a:ea typeface="ヒラギノ角ゴ Pro W3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Univers 57 Condensed" pitchFamily="34" charset="0"/>
                <a:ea typeface="ヒラギノ角ゴ Pro W3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Univers 57 Condensed" pitchFamily="34" charset="0"/>
                <a:ea typeface="ヒラギノ角ゴ Pro W3" pitchFamily="48" charset="-128"/>
              </a:defRPr>
            </a:lvl9pPr>
          </a:lstStyle>
          <a:p>
            <a:r>
              <a:rPr lang="en-US" kern="0" dirty="0"/>
              <a:t>In-Salah Base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37C1A90-48B1-4705-804D-6C31B875DD84}"/>
              </a:ext>
            </a:extLst>
          </p:cNvPr>
          <p:cNvSpPr txBox="1">
            <a:spLocks/>
          </p:cNvSpPr>
          <p:nvPr/>
        </p:nvSpPr>
        <p:spPr bwMode="auto">
          <a:xfrm>
            <a:off x="4876386" y="1327655"/>
            <a:ext cx="4267614" cy="433965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marL="292100" indent="-29210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+mn-lt"/>
              </a:defRPr>
            </a:lvl1pPr>
            <a:lvl2pPr marL="742950" indent="-28575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Arial Narrow" panose="020B0606020202030204" pitchFamily="34" charset="0"/>
              <a:buChar char="−"/>
              <a:defRPr>
                <a:solidFill>
                  <a:schemeClr val="bg1"/>
                </a:solidFill>
                <a:latin typeface="Arial Narrow" pitchFamily="34" charset="0"/>
                <a:ea typeface="+mn-ea"/>
              </a:defRPr>
            </a:lvl2pPr>
            <a:lvl3pPr marL="1143000" indent="-2286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itchFamily="2" charset="2"/>
              <a:buChar char="§"/>
              <a:defRPr sz="2200">
                <a:solidFill>
                  <a:schemeClr val="bg1"/>
                </a:solidFill>
                <a:latin typeface="Arial Narrow" pitchFamily="34" charset="0"/>
                <a:ea typeface="+mn-ea"/>
              </a:defRPr>
            </a:lvl3pPr>
            <a:lvl4pPr marL="1714500" indent="-3429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Arial Narrow" panose="020B0606020202030204" pitchFamily="34" charset="0"/>
              <a:buChar char="−"/>
              <a:defRPr sz="2000">
                <a:solidFill>
                  <a:schemeClr val="bg1"/>
                </a:solidFill>
                <a:latin typeface="Arial Narrow" pitchFamily="34" charset="0"/>
                <a:ea typeface="+mn-ea"/>
              </a:defRPr>
            </a:lvl4pPr>
            <a:lvl5pPr marL="2057400" indent="-2286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 Narrow" pitchFamily="34" charset="0"/>
                <a:ea typeface="+mn-ea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latin typeface="+mn-lt"/>
                <a:ea typeface="+mn-ea"/>
              </a:defRPr>
            </a:lvl9pPr>
          </a:lstStyle>
          <a:p>
            <a:r>
              <a:rPr lang="en-US" dirty="0"/>
              <a:t>Covers South &amp; West  Algeria, </a:t>
            </a:r>
            <a:r>
              <a:rPr lang="en-US" dirty="0" err="1"/>
              <a:t>Tidikelt</a:t>
            </a:r>
            <a:r>
              <a:rPr lang="en-US" dirty="0"/>
              <a:t>, </a:t>
            </a:r>
            <a:r>
              <a:rPr lang="en-US" dirty="0" err="1"/>
              <a:t>Reggane</a:t>
            </a:r>
            <a:r>
              <a:rPr lang="en-US" dirty="0"/>
              <a:t>, </a:t>
            </a:r>
            <a:r>
              <a:rPr lang="en-US" dirty="0" err="1"/>
              <a:t>Adrar</a:t>
            </a:r>
            <a:r>
              <a:rPr lang="en-US" dirty="0"/>
              <a:t>, </a:t>
            </a:r>
            <a:r>
              <a:rPr lang="en-US" dirty="0" err="1"/>
              <a:t>Bechar</a:t>
            </a:r>
            <a:r>
              <a:rPr lang="en-US" dirty="0"/>
              <a:t> </a:t>
            </a:r>
          </a:p>
          <a:p>
            <a:r>
              <a:rPr lang="en-US" dirty="0"/>
              <a:t>Mechanical &amp; Electrical Labs</a:t>
            </a:r>
          </a:p>
          <a:p>
            <a:r>
              <a:rPr lang="en-US" dirty="0"/>
              <a:t>Bulk Plant for cement &amp; chemicals</a:t>
            </a:r>
          </a:p>
          <a:p>
            <a:r>
              <a:rPr lang="en-US" dirty="0"/>
              <a:t>Tool workshop</a:t>
            </a:r>
          </a:p>
          <a:p>
            <a:r>
              <a:rPr lang="en-US" dirty="0"/>
              <a:t>Calibration Area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5FD426C-634E-48A4-88FF-BEE95CFE68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386" y="4363453"/>
            <a:ext cx="3527462" cy="196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88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E478F6-857D-4010-AF90-950C8E477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126C79-3FA1-4E28-870E-61FF97A7D788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EFD423F-F10C-4630-9E3B-613FBA6E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58775"/>
            <a:ext cx="8963026" cy="861774"/>
          </a:xfrm>
        </p:spPr>
        <p:txBody>
          <a:bodyPr/>
          <a:lstStyle/>
          <a:p>
            <a:r>
              <a:rPr lang="en-US" sz="2800" dirty="0"/>
              <a:t>Algeria Headcount Evolution &amp; Algerian International Headcount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2C7ACC-8771-45DE-A695-E4C63990C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25"/>
            <a:ext cx="4457700" cy="4482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C4E3B6-E0DB-4FCA-84FB-7E9938ABB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76" y="1500691"/>
            <a:ext cx="4495800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38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EE9CD-4F01-41D9-AA83-84CDD2B2A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Main investments &amp;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995505-F3A6-432E-ADB6-82E1DBCF7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126C79-3FA1-4E28-870E-61FF97A7D788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5B264-56B1-490C-84EE-DD2A61ED8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4755" y="1559675"/>
            <a:ext cx="2248431" cy="18947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F1586A-BE4B-4B14-9BE5-44A52F7CAF7B}"/>
              </a:ext>
            </a:extLst>
          </p:cNvPr>
          <p:cNvSpPr/>
          <p:nvPr/>
        </p:nvSpPr>
        <p:spPr>
          <a:xfrm>
            <a:off x="6222742" y="4307959"/>
            <a:ext cx="576263" cy="914400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7BF529-5ADF-4DA7-A642-F8AB49C8C9A2}"/>
              </a:ext>
            </a:extLst>
          </p:cNvPr>
          <p:cNvSpPr/>
          <p:nvPr/>
        </p:nvSpPr>
        <p:spPr>
          <a:xfrm>
            <a:off x="4041058" y="4057236"/>
            <a:ext cx="439829" cy="914400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0D1A195-6FAF-45BF-BC1F-478C35D182A5}"/>
              </a:ext>
            </a:extLst>
          </p:cNvPr>
          <p:cNvGrpSpPr/>
          <p:nvPr/>
        </p:nvGrpSpPr>
        <p:grpSpPr>
          <a:xfrm>
            <a:off x="6020131" y="4057236"/>
            <a:ext cx="2277677" cy="1807570"/>
            <a:chOff x="6150547" y="3557220"/>
            <a:chExt cx="1814053" cy="141584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42EE957-682E-4416-BD98-E0C3F313D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339" t="33496" r="14809" b="33618"/>
            <a:stretch/>
          </p:blipFill>
          <p:spPr>
            <a:xfrm>
              <a:off x="6150547" y="3557220"/>
              <a:ext cx="1814053" cy="141584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B933997-F477-46CE-9136-94F9D91F6334}"/>
                </a:ext>
              </a:extLst>
            </p:cNvPr>
            <p:cNvSpPr/>
            <p:nvPr/>
          </p:nvSpPr>
          <p:spPr>
            <a:xfrm>
              <a:off x="6150547" y="3557220"/>
              <a:ext cx="607000" cy="914400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spAutoFit/>
            </a:bodyPr>
            <a:lstStyle/>
            <a:p>
              <a:pPr algn="ctr"/>
              <a:endParaRPr lang="en-US" sz="14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12" name="object 21">
            <a:extLst>
              <a:ext uri="{FF2B5EF4-FFF2-40B4-BE49-F238E27FC236}">
                <a16:creationId xmlns:a16="http://schemas.microsoft.com/office/drawing/2014/main" id="{6334F5C0-51CF-456D-AC50-FC218ED318F3}"/>
              </a:ext>
            </a:extLst>
          </p:cNvPr>
          <p:cNvSpPr txBox="1"/>
          <p:nvPr/>
        </p:nvSpPr>
        <p:spPr>
          <a:xfrm>
            <a:off x="411163" y="1437565"/>
            <a:ext cx="4898773" cy="21389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397" marR="11397"/>
            <a:r>
              <a:rPr lang="en-US" spc="-4" dirty="0">
                <a:solidFill>
                  <a:schemeClr val="bg1"/>
                </a:solidFill>
                <a:latin typeface="+mn-lt"/>
                <a:cs typeface="Calibri"/>
              </a:rPr>
              <a:t>Sahara</a:t>
            </a:r>
          </a:p>
          <a:p>
            <a:pPr marL="354297" marR="11397" indent="-342900">
              <a:buFont typeface="Wingdings" panose="05000000000000000000" pitchFamily="2" charset="2"/>
              <a:buChar char="§"/>
            </a:pPr>
            <a:r>
              <a:rPr lang="en-US" spc="-4" dirty="0">
                <a:solidFill>
                  <a:schemeClr val="bg1"/>
                </a:solidFill>
                <a:latin typeface="+mn-lt"/>
                <a:cs typeface="Calibri"/>
              </a:rPr>
              <a:t>Schlumberger – ENAFOR JV</a:t>
            </a:r>
          </a:p>
          <a:p>
            <a:pPr marL="354297" marR="11397" indent="-342900">
              <a:buFont typeface="Wingdings" panose="05000000000000000000" pitchFamily="2" charset="2"/>
              <a:buChar char="§"/>
            </a:pPr>
            <a:r>
              <a:rPr lang="en-US" spc="-4" dirty="0">
                <a:solidFill>
                  <a:schemeClr val="bg1"/>
                </a:solidFill>
                <a:latin typeface="+mn-lt"/>
                <a:cs typeface="Calibri"/>
              </a:rPr>
              <a:t>An Algerian Well Construction Company</a:t>
            </a:r>
          </a:p>
          <a:p>
            <a:pPr marL="354297" marR="11397" indent="-342900">
              <a:buFont typeface="Wingdings" panose="05000000000000000000" pitchFamily="2" charset="2"/>
              <a:buChar char="§"/>
            </a:pPr>
            <a:r>
              <a:rPr lang="en-US" spc="-4" dirty="0">
                <a:solidFill>
                  <a:schemeClr val="bg1"/>
                </a:solidFill>
                <a:latin typeface="+mn-lt"/>
                <a:cs typeface="Calibri"/>
              </a:rPr>
              <a:t>Created in 2010</a:t>
            </a:r>
          </a:p>
          <a:p>
            <a:pPr marL="354297" marR="11397" indent="-342900">
              <a:buFont typeface="Wingdings" panose="05000000000000000000" pitchFamily="2" charset="2"/>
              <a:buChar char="§"/>
            </a:pPr>
            <a:r>
              <a:rPr lang="en-US" spc="-4" dirty="0">
                <a:solidFill>
                  <a:schemeClr val="bg1"/>
                </a:solidFill>
                <a:latin typeface="+mn-lt"/>
                <a:cs typeface="Calibri"/>
              </a:rPr>
              <a:t>5 rigs</a:t>
            </a:r>
          </a:p>
          <a:p>
            <a:pPr marL="11397" marR="11397"/>
            <a:endParaRPr lang="en-US" sz="1600" spc="-4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object 21">
            <a:extLst>
              <a:ext uri="{FF2B5EF4-FFF2-40B4-BE49-F238E27FC236}">
                <a16:creationId xmlns:a16="http://schemas.microsoft.com/office/drawing/2014/main" id="{47E3E415-9FD4-4735-823C-FBB689214F9D}"/>
              </a:ext>
            </a:extLst>
          </p:cNvPr>
          <p:cNvSpPr txBox="1"/>
          <p:nvPr/>
        </p:nvSpPr>
        <p:spPr>
          <a:xfrm>
            <a:off x="411163" y="4152863"/>
            <a:ext cx="4433553" cy="21389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397" marR="11397"/>
            <a:r>
              <a:rPr lang="en-US" spc="-4" dirty="0">
                <a:solidFill>
                  <a:schemeClr val="bg1"/>
                </a:solidFill>
                <a:latin typeface="Arial Narrow" panose="020B0606020202030204" pitchFamily="34" charset="0"/>
                <a:cs typeface="Calibri"/>
              </a:rPr>
              <a:t>MI Algeria </a:t>
            </a:r>
          </a:p>
          <a:p>
            <a:pPr marL="354297" marR="11397" indent="-342900">
              <a:buFont typeface="Wingdings" panose="05000000000000000000" pitchFamily="2" charset="2"/>
              <a:buChar char="§"/>
            </a:pPr>
            <a:r>
              <a:rPr lang="en-US" spc="-4" dirty="0">
                <a:solidFill>
                  <a:schemeClr val="bg1"/>
                </a:solidFill>
                <a:latin typeface="Arial Narrow" panose="020B0606020202030204" pitchFamily="34" charset="0"/>
                <a:cs typeface="Calibri"/>
              </a:rPr>
              <a:t>An Algerian Drilling Fluid Company</a:t>
            </a:r>
          </a:p>
          <a:p>
            <a:pPr marL="354297" marR="11397" indent="-342900">
              <a:buFont typeface="Wingdings" panose="05000000000000000000" pitchFamily="2" charset="2"/>
              <a:buChar char="§"/>
            </a:pPr>
            <a:r>
              <a:rPr lang="en-US" spc="-4" dirty="0">
                <a:solidFill>
                  <a:schemeClr val="bg1"/>
                </a:solidFill>
                <a:latin typeface="Arial Narrow" panose="020B0606020202030204" pitchFamily="34" charset="0"/>
                <a:cs typeface="Calibri"/>
              </a:rPr>
              <a:t>Schlumberger - Sonatrach (SPP) JV</a:t>
            </a:r>
          </a:p>
          <a:p>
            <a:pPr marL="354297" marR="11397" indent="-342900">
              <a:buFont typeface="Wingdings" panose="05000000000000000000" pitchFamily="2" charset="2"/>
              <a:buChar char="§"/>
            </a:pPr>
            <a:r>
              <a:rPr lang="en-US" spc="-4" dirty="0">
                <a:solidFill>
                  <a:schemeClr val="bg1"/>
                </a:solidFill>
                <a:latin typeface="Arial Narrow" panose="020B0606020202030204" pitchFamily="34" charset="0"/>
                <a:cs typeface="Calibri"/>
              </a:rPr>
              <a:t>Created in 1997</a:t>
            </a:r>
          </a:p>
          <a:p>
            <a:pPr marL="11397" marR="11397"/>
            <a:endParaRPr lang="en-US" sz="1600" spc="-4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4392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Schlumberger in Summary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idx="1"/>
          </p:nvPr>
        </p:nvSpPr>
        <p:spPr>
          <a:xfrm>
            <a:off x="419099" y="1393061"/>
            <a:ext cx="8493547" cy="487203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400" dirty="0"/>
              <a:t>The world's leading provider of technology for oil &amp; gas reservoir characterization, drilling, production, and processing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400" dirty="0"/>
              <a:t>Supplies the most comprehensive range of products and services and integrated pore-to-pipeline solutions that optimize hydrocarbon recovery to deliver reservoir performance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400" dirty="0"/>
              <a:t>Unique global reach and culture, differentiated by geographically-focused operations, and world-class research, engineering and manufacturing networks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US" sz="2400" dirty="0"/>
              <a:t>Backed by financial strength and a commitment to technical expertise and technology development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126C79-3FA1-4E28-870E-61FF97A7D788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7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98904" y="1375347"/>
            <a:ext cx="2649810" cy="1946979"/>
            <a:chOff x="6225530" y="1185347"/>
            <a:chExt cx="2523183" cy="1946979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6"/>
            <a:stretch/>
          </p:blipFill>
          <p:spPr>
            <a:xfrm>
              <a:off x="6225530" y="1639151"/>
              <a:ext cx="2523182" cy="1493175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7"/>
            <a:stretch/>
          </p:blipFill>
          <p:spPr>
            <a:xfrm>
              <a:off x="6225531" y="1185347"/>
              <a:ext cx="2523182" cy="1488193"/>
            </a:xfrm>
            <a:prstGeom prst="rect">
              <a:avLst/>
            </a:prstGeom>
            <a:effectLst>
              <a:outerShdw blurRad="63500" sx="103000" sy="103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3477057"/>
            <a:ext cx="2640590" cy="23025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1" r="30463"/>
          <a:stretch/>
        </p:blipFill>
        <p:spPr>
          <a:xfrm>
            <a:off x="3275644" y="3492757"/>
            <a:ext cx="2635727" cy="2286832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kern="1200" dirty="0"/>
              <a:t>Schlumberger at a Glance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796204" y="4086695"/>
            <a:ext cx="2279490" cy="10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>
              <a:latin typeface="Arial Narrow" pitchFamily="34" charset="0"/>
            </a:endParaRPr>
          </a:p>
        </p:txBody>
      </p:sp>
      <p:sp>
        <p:nvSpPr>
          <p:cNvPr id="16" name="Rectangle 31"/>
          <p:cNvSpPr>
            <a:spLocks noChangeArrowheads="1"/>
          </p:cNvSpPr>
          <p:nvPr/>
        </p:nvSpPr>
        <p:spPr bwMode="auto">
          <a:xfrm>
            <a:off x="532808" y="4599371"/>
            <a:ext cx="2388175" cy="1074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 anchor="ctr" anchorCtr="0">
            <a:noAutofit/>
          </a:bodyPr>
          <a:lstStyle/>
          <a:p>
            <a:pPr marL="355600" indent="-355600" eaLnBrk="0" hangingPunct="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5000"/>
            </a:pPr>
            <a:r>
              <a:rPr kumimoji="1" lang="en-US" altLang="fr-FR" sz="1400" b="0" dirty="0">
                <a:solidFill>
                  <a:schemeClr val="bg1"/>
                </a:solidFill>
                <a:latin typeface="Arial Narrow" pitchFamily="34" charset="0"/>
              </a:rPr>
              <a:t>   	16 </a:t>
            </a:r>
            <a:r>
              <a:rPr kumimoji="1" lang="en-US" altLang="fr-FR" sz="1400" b="0" dirty="0" err="1">
                <a:solidFill>
                  <a:schemeClr val="bg1"/>
                </a:solidFill>
                <a:latin typeface="Arial Narrow" pitchFamily="34" charset="0"/>
              </a:rPr>
              <a:t>GeoMarkets</a:t>
            </a:r>
            <a:r>
              <a:rPr kumimoji="1" lang="en-US" altLang="fr-FR" sz="1400" b="0" dirty="0">
                <a:solidFill>
                  <a:schemeClr val="bg1"/>
                </a:solidFill>
                <a:latin typeface="Arial Narrow" pitchFamily="34" charset="0"/>
              </a:rPr>
              <a:t> i</a:t>
            </a:r>
          </a:p>
          <a:p>
            <a:pPr marL="355600" indent="-355600" eaLnBrk="0" hangingPunct="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25000"/>
            </a:pPr>
            <a:r>
              <a:rPr lang="fr-FR" altLang="en-US" sz="1400" dirty="0">
                <a:solidFill>
                  <a:schemeClr val="bg1"/>
                </a:solidFill>
                <a:latin typeface="Arial Narrow" pitchFamily="34" charset="0"/>
              </a:rPr>
              <a:t> 	</a:t>
            </a:r>
            <a:r>
              <a:rPr lang="fr-FR" altLang="en-US" sz="1400" dirty="0" err="1">
                <a:solidFill>
                  <a:schemeClr val="bg1"/>
                </a:solidFill>
                <a:latin typeface="Arial Narrow" pitchFamily="34" charset="0"/>
              </a:rPr>
              <a:t>Research</a:t>
            </a:r>
            <a:r>
              <a:rPr lang="fr-FR" altLang="en-US" sz="1400" dirty="0">
                <a:solidFill>
                  <a:schemeClr val="bg1"/>
                </a:solidFill>
                <a:latin typeface="Arial Narrow" pitchFamily="34" charset="0"/>
              </a:rPr>
              <a:t>, Engineering &amp; </a:t>
            </a:r>
            <a:br>
              <a:rPr lang="fr-FR" altLang="en-US" sz="1400" dirty="0">
                <a:solidFill>
                  <a:schemeClr val="bg1"/>
                </a:solidFill>
                <a:latin typeface="Arial Narrow" pitchFamily="34" charset="0"/>
              </a:rPr>
            </a:br>
            <a:r>
              <a:rPr lang="fr-FR" altLang="en-US" sz="1400" dirty="0" err="1">
                <a:solidFill>
                  <a:schemeClr val="bg1"/>
                </a:solidFill>
                <a:latin typeface="Arial Narrow" pitchFamily="34" charset="0"/>
              </a:rPr>
              <a:t>Manufacturing</a:t>
            </a:r>
            <a:r>
              <a:rPr lang="fr-FR" altLang="en-US" sz="14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FR" altLang="en-US" sz="1400" dirty="0" err="1">
                <a:solidFill>
                  <a:schemeClr val="bg1"/>
                </a:solidFill>
                <a:latin typeface="Arial Narrow" pitchFamily="34" charset="0"/>
              </a:rPr>
              <a:t>Centers</a:t>
            </a:r>
            <a:r>
              <a:rPr lang="fr-FR" altLang="en-US" sz="14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FR" altLang="en-US" sz="1400" dirty="0" err="1">
                <a:solidFill>
                  <a:schemeClr val="bg1"/>
                </a:solidFill>
                <a:latin typeface="Arial Narrow" pitchFamily="34" charset="0"/>
              </a:rPr>
              <a:t>located</a:t>
            </a:r>
            <a:r>
              <a:rPr lang="fr-FR" altLang="en-US" sz="1400" dirty="0">
                <a:solidFill>
                  <a:schemeClr val="bg1"/>
                </a:solidFill>
                <a:latin typeface="Arial Narrow" pitchFamily="34" charset="0"/>
              </a:rPr>
              <a:t> in </a:t>
            </a:r>
            <a:r>
              <a:rPr lang="fr-FR" altLang="en-US" sz="1400" b="1" dirty="0">
                <a:solidFill>
                  <a:schemeClr val="bg1"/>
                </a:solidFill>
                <a:latin typeface="Arial Narrow" pitchFamily="34" charset="0"/>
              </a:rPr>
              <a:t>18 countries</a:t>
            </a:r>
            <a:endParaRPr lang="en-US" altLang="en-US" sz="14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3347748" y="3820117"/>
            <a:ext cx="2451928" cy="324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 anchor="ctr"/>
          <a:lstStyle/>
          <a:p>
            <a:pPr eaLnBrk="0" hangingPunct="0"/>
            <a:r>
              <a:rPr lang="en-US" sz="1400" dirty="0">
                <a:solidFill>
                  <a:schemeClr val="bg1"/>
                </a:solidFill>
                <a:latin typeface="Arial Narrow" pitchFamily="34" charset="0"/>
              </a:rPr>
              <a:t> Approximately </a:t>
            </a:r>
            <a:r>
              <a:rPr lang="en-US" sz="1400" b="1" dirty="0">
                <a:solidFill>
                  <a:schemeClr val="bg1"/>
                </a:solidFill>
                <a:latin typeface="Arial Narrow" pitchFamily="34" charset="0"/>
              </a:rPr>
              <a:t>120,000</a:t>
            </a:r>
            <a:r>
              <a:rPr kumimoji="1" lang="en-US" sz="1400" b="1" dirty="0">
                <a:solidFill>
                  <a:schemeClr val="bg1"/>
                </a:solidFill>
                <a:latin typeface="Arial Narrow" pitchFamily="34" charset="0"/>
              </a:rPr>
              <a:t> People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347748" y="4886942"/>
            <a:ext cx="2461994" cy="416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 anchor="ctr"/>
          <a:lstStyle/>
          <a:p>
            <a:pPr eaLnBrk="0" hangingPunct="0"/>
            <a:r>
              <a:rPr lang="en-US" sz="1400" dirty="0">
                <a:solidFill>
                  <a:schemeClr val="bg1"/>
                </a:solidFill>
                <a:latin typeface="Arial Narrow" pitchFamily="34" charset="0"/>
              </a:rPr>
              <a:t> Working in more than</a:t>
            </a:r>
            <a:r>
              <a:rPr lang="en-GB" sz="140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kumimoji="1" lang="en-US" sz="1400" b="1" dirty="0">
                <a:solidFill>
                  <a:schemeClr val="bg1"/>
                </a:solidFill>
                <a:latin typeface="Arial Narrow" pitchFamily="34" charset="0"/>
              </a:rPr>
              <a:t>85 Countries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3347748" y="4398888"/>
            <a:ext cx="2451928" cy="27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36000" tIns="36000" rIns="36000" bIns="36000" anchor="ctr"/>
          <a:lstStyle/>
          <a:p>
            <a:pPr eaLnBrk="0" hangingPunct="0"/>
            <a:r>
              <a:rPr lang="en-US" sz="1400" dirty="0">
                <a:solidFill>
                  <a:schemeClr val="bg1"/>
                </a:solidFill>
                <a:latin typeface="Arial Narrow" pitchFamily="34" charset="0"/>
              </a:rPr>
              <a:t> Representing  </a:t>
            </a:r>
            <a:r>
              <a:rPr kumimoji="1" lang="en-US" sz="1400" b="1" dirty="0">
                <a:solidFill>
                  <a:schemeClr val="bg1"/>
                </a:solidFill>
                <a:latin typeface="Arial Narrow" pitchFamily="34" charset="0"/>
              </a:rPr>
              <a:t>140 Nationalities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09874" y="3901399"/>
            <a:ext cx="2434495" cy="642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36000" tIns="36000" rIns="36000" bIns="36000" anchor="ctr" anchorCtr="0">
            <a:noAutofit/>
          </a:bodyPr>
          <a:lstStyle/>
          <a:p>
            <a:pPr marL="180975" indent="-180975" ea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kumimoji="1" lang="en-US" sz="1400" b="0" dirty="0">
                <a:solidFill>
                  <a:schemeClr val="bg1"/>
                </a:solidFill>
                <a:latin typeface="Arial Narrow" pitchFamily="34" charset="0"/>
              </a:rPr>
              <a:t>Revenue:              $30.4 billion </a:t>
            </a:r>
          </a:p>
          <a:p>
            <a:pPr marL="180975" indent="-180975" ea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kumimoji="1" lang="en-US" sz="1400" b="0" dirty="0">
                <a:solidFill>
                  <a:schemeClr val="bg1"/>
                </a:solidFill>
                <a:latin typeface="Arial Narrow" pitchFamily="34" charset="0"/>
              </a:rPr>
              <a:t>Net Income:          $  </a:t>
            </a:r>
            <a:r>
              <a:rPr lang="en-US" sz="1400" dirty="0">
                <a:solidFill>
                  <a:schemeClr val="bg1"/>
                </a:solidFill>
                <a:latin typeface="Arial Narrow" pitchFamily="34" charset="0"/>
              </a:rPr>
              <a:t>2.1</a:t>
            </a:r>
            <a:r>
              <a:rPr kumimoji="1" lang="en-US" sz="1400" b="0" dirty="0">
                <a:solidFill>
                  <a:schemeClr val="bg1"/>
                </a:solidFill>
                <a:latin typeface="Arial Narrow" pitchFamily="34" charset="0"/>
              </a:rPr>
              <a:t> billion </a:t>
            </a:r>
          </a:p>
          <a:p>
            <a:pPr marL="180975" indent="-180975" eaLnBrk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kumimoji="1" lang="en-US" sz="1400" b="0" dirty="0">
                <a:solidFill>
                  <a:schemeClr val="bg1"/>
                </a:solidFill>
                <a:latin typeface="Arial Narrow" pitchFamily="34" charset="0"/>
              </a:rPr>
              <a:t>R&amp;E:                     $  1.1 billion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509874" y="3470409"/>
            <a:ext cx="2453241" cy="46695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72000" tIns="0" rIns="0" bIns="0" anchor="ctr" anchorCtr="0">
            <a:noAutofit/>
          </a:bodyPr>
          <a:lstStyle/>
          <a:p>
            <a:pPr defTabSz="858838" eaLnBrk="0" hangingPunct="0">
              <a:lnSpc>
                <a:spcPct val="90000"/>
              </a:lnSpc>
              <a:spcBef>
                <a:spcPts val="600"/>
              </a:spcBef>
              <a:spcAft>
                <a:spcPts val="1800"/>
              </a:spcAft>
              <a:buClr>
                <a:srgbClr val="0000FF"/>
              </a:buClr>
              <a:buSzPct val="120000"/>
              <a:buFontTx/>
              <a:buNone/>
            </a:pPr>
            <a:r>
              <a:rPr kumimoji="1" lang="en-US" altLang="en-US" sz="1600" b="1" dirty="0">
                <a:solidFill>
                  <a:schemeClr val="bg1"/>
                </a:solidFill>
                <a:latin typeface="Arial Narrow" pitchFamily="34" charset="0"/>
              </a:rPr>
              <a:t>2017 Financials 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643" y="1359087"/>
            <a:ext cx="2628000" cy="19562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09"/>
          <a:stretch/>
        </p:blipFill>
        <p:spPr>
          <a:xfrm>
            <a:off x="3285709" y="1366045"/>
            <a:ext cx="2572582" cy="94663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08" y="1347211"/>
            <a:ext cx="2626980" cy="1965815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3320571" y="1359087"/>
            <a:ext cx="2590800" cy="4819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72000" tIns="0" rIns="0" bIns="0" anchor="ctr" anchorCtr="0">
            <a:noAutofit/>
          </a:bodyPr>
          <a:lstStyle/>
          <a:p>
            <a:pPr defTabSz="858838" eaLnBrk="0" hangingPunct="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0000FF"/>
              </a:buClr>
              <a:buSzPct val="120000"/>
              <a:buFontTx/>
              <a:buNone/>
            </a:pPr>
            <a:r>
              <a:rPr kumimoji="1" lang="en-US" altLang="fr-FR" sz="1600" b="1" dirty="0">
                <a:solidFill>
                  <a:schemeClr val="bg1"/>
                </a:solidFill>
                <a:latin typeface="Arial Narrow" pitchFamily="34" charset="0"/>
              </a:rPr>
              <a:t>Drilling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63927" y="2397741"/>
            <a:ext cx="1910298" cy="308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87312" tIns="42862" rIns="87312" bIns="42862">
            <a:spAutoFit/>
          </a:bodyPr>
          <a:lstStyle/>
          <a:p>
            <a:pPr marL="346075" indent="-288925" algn="ctr" defTabSz="858838" ea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kumimoji="1" lang="en-US" altLang="fr-FR" sz="1600" b="1" dirty="0">
              <a:latin typeface="Arial Narrow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06" y="1506801"/>
            <a:ext cx="2616782" cy="943101"/>
          </a:xfrm>
          <a:prstGeom prst="rect">
            <a:avLst/>
          </a:prstGeom>
        </p:spPr>
      </p:pic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494027" y="1380189"/>
            <a:ext cx="1604931" cy="468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72000" tIns="0" rIns="0" bIns="0" anchor="ctr" anchorCtr="0">
            <a:noAutofit/>
          </a:bodyPr>
          <a:lstStyle/>
          <a:p>
            <a:pPr defTabSz="858838" ea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fr-FR" altLang="fr-FR" sz="1600" b="1" dirty="0" err="1">
                <a:solidFill>
                  <a:schemeClr val="bg1"/>
                </a:solidFill>
                <a:latin typeface="Arial Narrow" pitchFamily="34" charset="0"/>
              </a:rPr>
              <a:t>Characterization</a:t>
            </a:r>
            <a:endParaRPr kumimoji="1" lang="en-US" altLang="fr-FR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494027" y="1734342"/>
            <a:ext cx="2555875" cy="137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>
            <a:noAutofit/>
          </a:bodyPr>
          <a:lstStyle/>
          <a:p>
            <a:pPr marL="180975" indent="-180975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altLang="fr-FR" sz="1400" dirty="0" err="1">
                <a:solidFill>
                  <a:schemeClr val="bg1"/>
                </a:solidFill>
                <a:latin typeface="Arial Narrow" pitchFamily="34" charset="0"/>
              </a:rPr>
              <a:t>Wireline</a:t>
            </a:r>
            <a:endParaRPr lang="fr-FR" altLang="fr-FR" sz="1400" dirty="0">
              <a:solidFill>
                <a:schemeClr val="bg1"/>
              </a:solidFill>
              <a:latin typeface="Arial Narrow" pitchFamily="34" charset="0"/>
            </a:endParaRPr>
          </a:p>
          <a:p>
            <a:pPr marL="180975" indent="-180975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altLang="fr-FR" sz="1400" dirty="0" err="1">
                <a:solidFill>
                  <a:schemeClr val="bg1"/>
                </a:solidFill>
                <a:latin typeface="Arial Narrow" pitchFamily="34" charset="0"/>
              </a:rPr>
              <a:t>Testing</a:t>
            </a:r>
            <a:r>
              <a:rPr lang="fr-FR" altLang="fr-FR" sz="1400" dirty="0">
                <a:solidFill>
                  <a:schemeClr val="bg1"/>
                </a:solidFill>
                <a:latin typeface="Arial Narrow" pitchFamily="34" charset="0"/>
              </a:rPr>
              <a:t> Services</a:t>
            </a:r>
          </a:p>
          <a:p>
            <a:pPr marL="180975" indent="-180975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altLang="fr-FR" sz="1400" dirty="0" err="1">
                <a:solidFill>
                  <a:schemeClr val="bg1"/>
                </a:solidFill>
                <a:latin typeface="Arial Narrow" pitchFamily="34" charset="0"/>
              </a:rPr>
              <a:t>OneSurface</a:t>
            </a:r>
            <a:endParaRPr lang="fr-FR" altLang="fr-FR" sz="1400" dirty="0">
              <a:solidFill>
                <a:schemeClr val="bg1"/>
              </a:solidFill>
              <a:latin typeface="Arial Narrow" pitchFamily="34" charset="0"/>
            </a:endParaRPr>
          </a:p>
          <a:p>
            <a:pPr marL="180975" indent="-180975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kumimoji="1" lang="en-US" altLang="fr-FR" sz="1400" dirty="0" err="1">
                <a:solidFill>
                  <a:schemeClr val="bg1"/>
                </a:solidFill>
                <a:latin typeface="Arial Narrow" pitchFamily="34" charset="0"/>
              </a:rPr>
              <a:t>WesternGeco</a:t>
            </a:r>
            <a:endParaRPr kumimoji="1" lang="en-US" altLang="fr-FR" sz="1400" dirty="0">
              <a:solidFill>
                <a:schemeClr val="bg1"/>
              </a:solidFill>
              <a:latin typeface="Arial Narrow" pitchFamily="34" charset="0"/>
            </a:endParaRPr>
          </a:p>
          <a:p>
            <a:pPr marL="180975" indent="-180975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400" spc="-20" dirty="0">
                <a:solidFill>
                  <a:schemeClr val="bg1"/>
                </a:solidFill>
                <a:latin typeface="Arial Narrow" pitchFamily="34" charset="0"/>
              </a:rPr>
              <a:t>Software Integrated Solutions</a:t>
            </a:r>
          </a:p>
          <a:p>
            <a:pPr marL="180975" indent="-180975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en-US" sz="1400" spc="-20" dirty="0">
                <a:solidFill>
                  <a:schemeClr val="bg1"/>
                </a:solidFill>
                <a:latin typeface="Arial Narrow" pitchFamily="34" charset="0"/>
              </a:rPr>
              <a:t>Integrated Services Management</a:t>
            </a:r>
          </a:p>
        </p:txBody>
      </p:sp>
      <p:sp>
        <p:nvSpPr>
          <p:cNvPr id="15" name="Rectangle 30"/>
          <p:cNvSpPr>
            <a:spLocks noChangeArrowheads="1"/>
          </p:cNvSpPr>
          <p:nvPr/>
        </p:nvSpPr>
        <p:spPr bwMode="auto">
          <a:xfrm>
            <a:off x="3320571" y="1734342"/>
            <a:ext cx="2590800" cy="156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>
            <a:noAutofit/>
          </a:bodyPr>
          <a:lstStyle/>
          <a:p>
            <a:pPr marL="190500" indent="-190500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altLang="fr-FR" sz="1400" dirty="0" err="1">
                <a:solidFill>
                  <a:schemeClr val="bg1"/>
                </a:solidFill>
                <a:latin typeface="Arial Narrow" pitchFamily="34" charset="0"/>
              </a:rPr>
              <a:t>Drilling</a:t>
            </a:r>
            <a:r>
              <a:rPr lang="fr-FR" altLang="fr-FR" sz="1400" dirty="0">
                <a:solidFill>
                  <a:schemeClr val="bg1"/>
                </a:solidFill>
                <a:latin typeface="Arial Narrow" pitchFamily="34" charset="0"/>
              </a:rPr>
              <a:t> &amp; </a:t>
            </a:r>
            <a:r>
              <a:rPr lang="fr-FR" altLang="fr-FR" sz="1400" dirty="0" err="1">
                <a:solidFill>
                  <a:schemeClr val="bg1"/>
                </a:solidFill>
                <a:latin typeface="Arial Narrow" pitchFamily="34" charset="0"/>
              </a:rPr>
              <a:t>Measurements</a:t>
            </a:r>
            <a:endParaRPr lang="fr-FR" altLang="fr-FR" sz="1400" b="0" dirty="0">
              <a:solidFill>
                <a:schemeClr val="bg1"/>
              </a:solidFill>
              <a:latin typeface="Arial Narrow" pitchFamily="34" charset="0"/>
            </a:endParaRPr>
          </a:p>
          <a:p>
            <a:pPr marL="190500" indent="-190500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fr-FR" sz="1400" dirty="0">
                <a:solidFill>
                  <a:schemeClr val="bg1"/>
                </a:solidFill>
                <a:latin typeface="Arial Narrow" pitchFamily="34" charset="0"/>
              </a:rPr>
              <a:t>Drilling Tools &amp; Bits </a:t>
            </a:r>
          </a:p>
          <a:p>
            <a:pPr marL="190500" indent="-190500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fr-FR" sz="1400" dirty="0">
                <a:solidFill>
                  <a:schemeClr val="bg1"/>
                </a:solidFill>
                <a:latin typeface="Arial Narrow" pitchFamily="34" charset="0"/>
              </a:rPr>
              <a:t>M-I SWACO</a:t>
            </a:r>
          </a:p>
          <a:p>
            <a:pPr marL="190500" indent="-190500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fr-FR" sz="1400" dirty="0">
                <a:solidFill>
                  <a:schemeClr val="bg1"/>
                </a:solidFill>
                <a:latin typeface="Arial Narrow" pitchFamily="34" charset="0"/>
              </a:rPr>
              <a:t>Integrated Drilling Services</a:t>
            </a:r>
          </a:p>
          <a:p>
            <a:pPr marL="190500" indent="-190500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fr-FR" sz="1400" b="0" dirty="0">
                <a:solidFill>
                  <a:schemeClr val="bg1"/>
                </a:solidFill>
                <a:latin typeface="Arial Narrow" pitchFamily="34" charset="0"/>
              </a:rPr>
              <a:t>Land Rigs</a:t>
            </a:r>
          </a:p>
        </p:txBody>
      </p:sp>
      <p:sp>
        <p:nvSpPr>
          <p:cNvPr id="34" name="Rectangle 25"/>
          <p:cNvSpPr>
            <a:spLocks noChangeArrowheads="1"/>
          </p:cNvSpPr>
          <p:nvPr/>
        </p:nvSpPr>
        <p:spPr bwMode="auto">
          <a:xfrm>
            <a:off x="6182039" y="1387222"/>
            <a:ext cx="2163806" cy="468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72000" tIns="0" rIns="0" bIns="0" anchor="ctr" anchorCtr="0">
            <a:noAutofit/>
          </a:bodyPr>
          <a:lstStyle/>
          <a:p>
            <a:pPr defTabSz="858838" eaLnBrk="0" hangingPunct="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Tx/>
              <a:buFontTx/>
              <a:buNone/>
            </a:pPr>
            <a:r>
              <a:rPr lang="fr-FR" altLang="fr-FR" sz="1600" b="1" dirty="0">
                <a:solidFill>
                  <a:schemeClr val="bg1"/>
                </a:solidFill>
                <a:latin typeface="Arial Narrow" pitchFamily="34" charset="0"/>
              </a:rPr>
              <a:t>Production</a:t>
            </a:r>
            <a:endParaRPr kumimoji="1" lang="en-US" altLang="fr-FR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5" name="Rectangle 30"/>
          <p:cNvSpPr>
            <a:spLocks noChangeArrowheads="1"/>
          </p:cNvSpPr>
          <p:nvPr/>
        </p:nvSpPr>
        <p:spPr bwMode="auto">
          <a:xfrm>
            <a:off x="6182039" y="1734342"/>
            <a:ext cx="2592388" cy="142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>
            <a:noAutofit/>
          </a:bodyPr>
          <a:lstStyle/>
          <a:p>
            <a:pPr marL="180975" indent="-180975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altLang="fr-FR" sz="1400" b="0" dirty="0" err="1">
                <a:solidFill>
                  <a:schemeClr val="bg1"/>
                </a:solidFill>
                <a:latin typeface="Arial Narrow" pitchFamily="34" charset="0"/>
              </a:rPr>
              <a:t>Well</a:t>
            </a:r>
            <a:r>
              <a:rPr lang="fr-FR" altLang="fr-FR" sz="1400" b="0" dirty="0">
                <a:solidFill>
                  <a:schemeClr val="bg1"/>
                </a:solidFill>
                <a:latin typeface="Arial Narrow" pitchFamily="34" charset="0"/>
              </a:rPr>
              <a:t> Services</a:t>
            </a:r>
          </a:p>
          <a:p>
            <a:pPr marL="180975" indent="-180975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altLang="fr-FR" sz="1400" b="0" dirty="0" err="1">
                <a:solidFill>
                  <a:schemeClr val="bg1"/>
                </a:solidFill>
                <a:latin typeface="Arial Narrow" pitchFamily="34" charset="0"/>
              </a:rPr>
              <a:t>Completions</a:t>
            </a:r>
            <a:endParaRPr lang="fr-FR" altLang="fr-FR" sz="1400" b="0" dirty="0">
              <a:solidFill>
                <a:schemeClr val="bg1"/>
              </a:solidFill>
              <a:latin typeface="Arial Narrow" pitchFamily="34" charset="0"/>
            </a:endParaRPr>
          </a:p>
          <a:p>
            <a:pPr marL="180975" indent="-180975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fr-FR" sz="1400" b="0" dirty="0">
                <a:solidFill>
                  <a:schemeClr val="bg1"/>
                </a:solidFill>
                <a:latin typeface="Arial Narrow" pitchFamily="34" charset="0"/>
              </a:rPr>
              <a:t>Artificial Lift</a:t>
            </a:r>
          </a:p>
          <a:p>
            <a:pPr marL="180975" indent="-180975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fr-FR" sz="1400" dirty="0">
                <a:solidFill>
                  <a:schemeClr val="bg1"/>
                </a:solidFill>
                <a:latin typeface="Arial Narrow" pitchFamily="34" charset="0"/>
              </a:rPr>
              <a:t>Lift Solutions</a:t>
            </a:r>
            <a:endParaRPr lang="en-US" altLang="fr-FR" sz="1400" b="0" dirty="0">
              <a:solidFill>
                <a:schemeClr val="bg1"/>
              </a:solidFill>
              <a:latin typeface="Arial Narrow" pitchFamily="34" charset="0"/>
            </a:endParaRPr>
          </a:p>
          <a:p>
            <a:pPr marL="180975" indent="-180975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fr-FR" sz="1400" dirty="0">
                <a:solidFill>
                  <a:schemeClr val="bg1"/>
                </a:solidFill>
                <a:latin typeface="Arial Narrow" pitchFamily="34" charset="0"/>
              </a:rPr>
              <a:t>Integrated Production Services</a:t>
            </a:r>
          </a:p>
          <a:p>
            <a:pPr marL="180975" indent="-180975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fr-FR" sz="1400" b="0" dirty="0">
                <a:solidFill>
                  <a:schemeClr val="bg1"/>
                </a:solidFill>
                <a:latin typeface="Arial Narrow" pitchFamily="34" charset="0"/>
              </a:rPr>
              <a:t>Production Management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126C79-3FA1-4E28-870E-61FF97A7D788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391" y="3504176"/>
            <a:ext cx="2622322" cy="2268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25"/>
          <p:cNvSpPr>
            <a:spLocks noChangeArrowheads="1"/>
          </p:cNvSpPr>
          <p:nvPr/>
        </p:nvSpPr>
        <p:spPr bwMode="auto">
          <a:xfrm>
            <a:off x="6264101" y="3485500"/>
            <a:ext cx="2163806" cy="468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72000" tIns="0" rIns="0" bIns="0" anchor="ctr" anchorCtr="0">
            <a:noAutofit/>
          </a:bodyPr>
          <a:lstStyle/>
          <a:p>
            <a:pPr defTabSz="858838" eaLnBrk="0" hangingPunct="0"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Tx/>
              <a:buFontTx/>
              <a:buNone/>
            </a:pPr>
            <a:r>
              <a:rPr lang="fr-FR" altLang="fr-FR" sz="1600" b="1" dirty="0">
                <a:solidFill>
                  <a:schemeClr val="bg1"/>
                </a:solidFill>
                <a:latin typeface="Arial Narrow" pitchFamily="34" charset="0"/>
              </a:rPr>
              <a:t>Cameron</a:t>
            </a:r>
            <a:endParaRPr kumimoji="1" lang="en-US" altLang="fr-FR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7" name="Rectangle 30"/>
          <p:cNvSpPr>
            <a:spLocks noChangeArrowheads="1"/>
          </p:cNvSpPr>
          <p:nvPr/>
        </p:nvSpPr>
        <p:spPr bwMode="auto">
          <a:xfrm>
            <a:off x="6275824" y="3883573"/>
            <a:ext cx="2274788" cy="142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36000" tIns="36000" rIns="36000" bIns="36000">
            <a:noAutofit/>
          </a:bodyPr>
          <a:lstStyle/>
          <a:p>
            <a:pPr marL="180975" indent="-180975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altLang="fr-FR" sz="1400" b="0" dirty="0" err="1">
                <a:solidFill>
                  <a:schemeClr val="bg1"/>
                </a:solidFill>
                <a:latin typeface="Arial Narrow" pitchFamily="34" charset="0"/>
              </a:rPr>
              <a:t>OneSubsea</a:t>
            </a:r>
            <a:endParaRPr lang="fr-FR" altLang="fr-FR" sz="1400" b="0" dirty="0">
              <a:solidFill>
                <a:schemeClr val="bg1"/>
              </a:solidFill>
              <a:latin typeface="Arial Narrow" pitchFamily="34" charset="0"/>
            </a:endParaRPr>
          </a:p>
          <a:p>
            <a:pPr marL="180975" indent="-180975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altLang="fr-FR" sz="1400" b="0" dirty="0" err="1">
                <a:solidFill>
                  <a:schemeClr val="bg1"/>
                </a:solidFill>
                <a:latin typeface="Arial Narrow" pitchFamily="34" charset="0"/>
              </a:rPr>
              <a:t>Drilling</a:t>
            </a:r>
            <a:r>
              <a:rPr lang="fr-FR" altLang="fr-FR" sz="1400" b="0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FR" altLang="fr-FR" sz="1400" b="0" dirty="0" err="1">
                <a:solidFill>
                  <a:schemeClr val="bg1"/>
                </a:solidFill>
                <a:latin typeface="Arial Narrow" pitchFamily="34" charset="0"/>
              </a:rPr>
              <a:t>Systems</a:t>
            </a:r>
            <a:endParaRPr lang="fr-FR" altLang="fr-FR" sz="1400" b="0" dirty="0">
              <a:solidFill>
                <a:schemeClr val="bg1"/>
              </a:solidFill>
              <a:latin typeface="Arial Narrow" pitchFamily="34" charset="0"/>
            </a:endParaRPr>
          </a:p>
          <a:p>
            <a:pPr marL="180975" indent="-180975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fr-FR" sz="1400" dirty="0">
                <a:solidFill>
                  <a:schemeClr val="bg1"/>
                </a:solidFill>
                <a:latin typeface="Arial Narrow" pitchFamily="34" charset="0"/>
              </a:rPr>
              <a:t>Surface Systems</a:t>
            </a:r>
            <a:endParaRPr lang="fr-FR" altLang="fr-FR" sz="1400" b="0" dirty="0">
              <a:solidFill>
                <a:schemeClr val="bg1"/>
              </a:solidFill>
              <a:latin typeface="Arial Narrow" pitchFamily="34" charset="0"/>
            </a:endParaRPr>
          </a:p>
          <a:p>
            <a:pPr marL="180975" indent="-180975"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altLang="fr-FR" sz="1400" b="0" dirty="0">
                <a:solidFill>
                  <a:schemeClr val="bg1"/>
                </a:solidFill>
                <a:latin typeface="Arial Narrow" pitchFamily="34" charset="0"/>
              </a:rPr>
              <a:t>Valves &amp; Measurement</a:t>
            </a:r>
          </a:p>
          <a:p>
            <a:pPr eaLnBrk="0" hangingPunct="0">
              <a:lnSpc>
                <a:spcPct val="95000"/>
              </a:lnSpc>
              <a:spcBef>
                <a:spcPts val="100"/>
              </a:spcBef>
              <a:spcAft>
                <a:spcPts val="100"/>
              </a:spcAft>
              <a:buClr>
                <a:schemeClr val="bg1"/>
              </a:buClr>
              <a:buSzPct val="100000"/>
            </a:pPr>
            <a:endParaRPr lang="en-US" altLang="fr-FR" sz="1400" b="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04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Investment</a:t>
            </a:r>
            <a:endParaRPr lang="en-GB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395288" y="1484313"/>
          <a:ext cx="8280400" cy="4154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 9"/>
          <p:cNvSpPr/>
          <p:nvPr/>
        </p:nvSpPr>
        <p:spPr>
          <a:xfrm>
            <a:off x="8957733" y="2252133"/>
            <a:ext cx="914400" cy="914400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en-GB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0300" y="1897191"/>
            <a:ext cx="279694" cy="104864"/>
          </a:xfrm>
          <a:prstGeom prst="rect">
            <a:avLst/>
          </a:prstGeom>
          <a:solidFill>
            <a:srgbClr val="FADD28"/>
          </a:solidFill>
          <a:ln>
            <a:solidFill>
              <a:srgbClr val="FADD2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square" rtlCol="0" anchor="ctr">
            <a:spAutoFit/>
          </a:bodyPr>
          <a:lstStyle/>
          <a:p>
            <a:pPr algn="ctr"/>
            <a:endParaRPr lang="en-GB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43791" y="1779585"/>
            <a:ext cx="2416073" cy="5298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solidFill>
                  <a:schemeClr val="bg1"/>
                </a:solidFill>
                <a:latin typeface="+mj-lt"/>
              </a:rPr>
              <a:t>Revenue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935705" y="1925053"/>
            <a:ext cx="287883" cy="1044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wrap="none" rtlCol="0" anchor="ctr">
            <a:noAutofit/>
          </a:bodyPr>
          <a:lstStyle/>
          <a:p>
            <a:pPr algn="ctr"/>
            <a:endParaRPr lang="en-GB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2302" y="1798460"/>
            <a:ext cx="2416073" cy="5298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400" dirty="0">
                <a:solidFill>
                  <a:schemeClr val="bg1"/>
                </a:solidFill>
                <a:latin typeface="+mj-lt"/>
              </a:rPr>
              <a:t>R&amp;E Budget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126C79-3FA1-4E28-870E-61FF97A7D788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29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191A2BF7-7998-4C70-BBB5-B4C2E8979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77" y="1224729"/>
            <a:ext cx="1929823" cy="259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" descr="https://s-media-cache-ak0.pinimg.com/736x/74/59/48/74594876c3bec4efcc4639532cbfde06.jpg">
            <a:hlinkClick r:id="rId3"/>
            <a:extLst>
              <a:ext uri="{FF2B5EF4-FFF2-40B4-BE49-F238E27FC236}">
                <a16:creationId xmlns:a16="http://schemas.microsoft.com/office/drawing/2014/main" id="{61A836CC-F99A-45B5-A649-F29127622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77" y="3823318"/>
            <a:ext cx="1929823" cy="167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8B31EA-3F98-4879-ABD2-2E03749AB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126C79-3FA1-4E28-870E-61FF97A7D788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7B08AE-791A-4D57-9509-732F44D27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358775"/>
            <a:ext cx="8229600" cy="523220"/>
          </a:xfrm>
        </p:spPr>
        <p:txBody>
          <a:bodyPr>
            <a:normAutofit fontScale="90000"/>
          </a:bodyPr>
          <a:lstStyle/>
          <a:p>
            <a:r>
              <a:rPr lang="en-US" dirty="0"/>
              <a:t>History</a:t>
            </a:r>
            <a:endParaRPr lang="fr-FR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F4CB02F-82FE-406F-9800-DF88B5FFB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692" y="1561659"/>
            <a:ext cx="7005484" cy="4875181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marL="292100" indent="-29210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ea typeface="ヒラギノ角ゴ Pro W3" pitchFamily="48" charset="-128"/>
              </a:defRPr>
            </a:lvl1pPr>
            <a:lvl2pPr marL="742950" indent="-28575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Arial Narrow" panose="020B0606020202030204" pitchFamily="34" charset="0"/>
              <a:buChar char="−"/>
              <a:defRPr>
                <a:solidFill>
                  <a:schemeClr val="bg1"/>
                </a:solidFill>
                <a:latin typeface="Arial Narrow" pitchFamily="34" charset="0"/>
              </a:defRPr>
            </a:lvl2pPr>
            <a:lvl3pPr marL="1143000" indent="-2286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itchFamily="2" charset="2"/>
              <a:buChar char="§"/>
              <a:defRPr sz="2200">
                <a:solidFill>
                  <a:schemeClr val="bg1"/>
                </a:solidFill>
                <a:latin typeface="Arial Narrow" pitchFamily="34" charset="0"/>
              </a:defRPr>
            </a:lvl3pPr>
            <a:lvl4pPr marL="1714500" indent="-3429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Arial Narrow" panose="020B0606020202030204" pitchFamily="34" charset="0"/>
              <a:buChar char="−"/>
              <a:defRPr sz="2000">
                <a:solidFill>
                  <a:schemeClr val="bg1"/>
                </a:solidFill>
                <a:latin typeface="Arial Narrow" pitchFamily="34" charset="0"/>
              </a:defRPr>
            </a:lvl4pPr>
            <a:lvl5pPr marL="2057400" indent="-2286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 Narrow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solidFill>
                  <a:schemeClr val="tx1"/>
                </a:solidFill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solidFill>
                  <a:schemeClr val="tx1"/>
                </a:solidFill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solidFill>
                  <a:schemeClr val="tx1"/>
                </a:solidFill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fr-FR" dirty="0">
                <a:latin typeface="+mn-lt"/>
              </a:rPr>
              <a:t>Continuous presence in Algeria for over half a century</a:t>
            </a:r>
          </a:p>
          <a:p>
            <a:pPr>
              <a:lnSpc>
                <a:spcPct val="100000"/>
              </a:lnSpc>
            </a:pPr>
            <a:r>
              <a:rPr lang="en-US" altLang="en-US" dirty="0">
                <a:latin typeface="+mn-lt"/>
              </a:rPr>
              <a:t>First </a:t>
            </a:r>
            <a:r>
              <a:rPr lang="en-US" altLang="fr-FR" dirty="0">
                <a:latin typeface="+mn-lt"/>
              </a:rPr>
              <a:t>wireline logging services in 1955</a:t>
            </a:r>
          </a:p>
          <a:p>
            <a:pPr>
              <a:lnSpc>
                <a:spcPct val="100000"/>
              </a:lnSpc>
            </a:pPr>
            <a:r>
              <a:rPr lang="en-US" altLang="fr-FR" dirty="0">
                <a:latin typeface="+mn-lt"/>
              </a:rPr>
              <a:t>Facilities in all major O&amp;G provinces</a:t>
            </a:r>
            <a:endParaRPr lang="en-US" altLang="en-US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altLang="fr-FR" dirty="0">
                <a:latin typeface="+mn-lt"/>
              </a:rPr>
              <a:t>Algerian workforce of over 2,500. One of the largest in the world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fr-FR" dirty="0"/>
          </a:p>
          <a:p>
            <a:pPr>
              <a:lnSpc>
                <a:spcPct val="100000"/>
              </a:lnSpc>
            </a:pPr>
            <a:endParaRPr lang="en-GB" alt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13816C-EB3F-4A20-8A47-701221EC16C4}"/>
              </a:ext>
            </a:extLst>
          </p:cNvPr>
          <p:cNvGrpSpPr/>
          <p:nvPr/>
        </p:nvGrpSpPr>
        <p:grpSpPr>
          <a:xfrm>
            <a:off x="0" y="5525037"/>
            <a:ext cx="7214177" cy="1332963"/>
            <a:chOff x="9964" y="914790"/>
            <a:chExt cx="7953809" cy="14474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D771A5-0BC4-485F-BF6C-8F7468175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64" y="914790"/>
              <a:ext cx="1593752" cy="1447410"/>
            </a:xfrm>
            <a:prstGeom prst="rect">
              <a:avLst/>
            </a:prstGeom>
            <a:effectLst>
              <a:softEdge rad="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F45A468-AF6B-4EE1-AC60-9B4ABE5ED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75706" y="924315"/>
              <a:ext cx="1488067" cy="1437885"/>
            </a:xfrm>
            <a:prstGeom prst="rect">
              <a:avLst/>
            </a:prstGeom>
            <a:effectLst>
              <a:softEdge rad="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A42B97-E0FB-4384-965D-9186DF0F10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33649" y="914791"/>
              <a:ext cx="1642058" cy="1447410"/>
            </a:xfrm>
            <a:prstGeom prst="rect">
              <a:avLst/>
            </a:prstGeom>
            <a:effectLst>
              <a:softEdge rad="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807D7F3-12F9-47E9-8D8A-C1ED8E8D0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3716" y="914790"/>
              <a:ext cx="1617905" cy="1447410"/>
            </a:xfrm>
            <a:prstGeom prst="rect">
              <a:avLst/>
            </a:prstGeom>
            <a:effectLst>
              <a:softEdge rad="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68FCFD-160A-41A4-9A32-A2F313E72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21234" y="924315"/>
              <a:ext cx="1617905" cy="1437885"/>
            </a:xfrm>
            <a:prstGeom prst="rect">
              <a:avLst/>
            </a:prstGeom>
            <a:effectLst>
              <a:softEdge rad="0"/>
            </a:effectLst>
          </p:spPr>
        </p:pic>
      </p:grpSp>
    </p:spTree>
    <p:extLst>
      <p:ext uri="{BB962C8B-B14F-4D97-AF65-F5344CB8AC3E}">
        <p14:creationId xmlns:p14="http://schemas.microsoft.com/office/powerpoint/2010/main" val="285992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F9EA4-4986-4761-9674-201825791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126C79-3FA1-4E28-870E-61FF97A7D788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BABE98FE-475F-4362-8D1C-3E22B882A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181" y="358775"/>
            <a:ext cx="867727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j-ea"/>
                <a:cs typeface="Arial" pitchFamily="34" charset="0"/>
              </a:rPr>
              <a:t>Schlumberger Locations in Algeria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j-ea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EAAA30-8C72-4062-9A87-74B587853BB6}"/>
              </a:ext>
            </a:extLst>
          </p:cNvPr>
          <p:cNvGrpSpPr/>
          <p:nvPr/>
        </p:nvGrpSpPr>
        <p:grpSpPr>
          <a:xfrm>
            <a:off x="3663622" y="1398457"/>
            <a:ext cx="4903606" cy="4810787"/>
            <a:chOff x="2014990" y="1061079"/>
            <a:chExt cx="3631473" cy="3484704"/>
          </a:xfrm>
        </p:grpSpPr>
        <p:sp>
          <p:nvSpPr>
            <p:cNvPr id="23" name="Freeform 59">
              <a:extLst>
                <a:ext uri="{FF2B5EF4-FFF2-40B4-BE49-F238E27FC236}">
                  <a16:creationId xmlns:a16="http://schemas.microsoft.com/office/drawing/2014/main" id="{85E623AB-09EC-4BC3-933C-0D86AEBB3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4990" y="1157971"/>
              <a:ext cx="3631473" cy="3387812"/>
            </a:xfrm>
            <a:custGeom>
              <a:avLst/>
              <a:gdLst>
                <a:gd name="T0" fmla="*/ 237 w 242"/>
                <a:gd name="T1" fmla="*/ 176 h 248"/>
                <a:gd name="T2" fmla="*/ 227 w 242"/>
                <a:gd name="T3" fmla="*/ 171 h 248"/>
                <a:gd name="T4" fmla="*/ 222 w 242"/>
                <a:gd name="T5" fmla="*/ 172 h 248"/>
                <a:gd name="T6" fmla="*/ 217 w 242"/>
                <a:gd name="T7" fmla="*/ 158 h 248"/>
                <a:gd name="T8" fmla="*/ 214 w 242"/>
                <a:gd name="T9" fmla="*/ 146 h 248"/>
                <a:gd name="T10" fmla="*/ 217 w 242"/>
                <a:gd name="T11" fmla="*/ 139 h 248"/>
                <a:gd name="T12" fmla="*/ 217 w 242"/>
                <a:gd name="T13" fmla="*/ 123 h 248"/>
                <a:gd name="T14" fmla="*/ 217 w 242"/>
                <a:gd name="T15" fmla="*/ 109 h 248"/>
                <a:gd name="T16" fmla="*/ 212 w 242"/>
                <a:gd name="T17" fmla="*/ 96 h 248"/>
                <a:gd name="T18" fmla="*/ 212 w 242"/>
                <a:gd name="T19" fmla="*/ 85 h 248"/>
                <a:gd name="T20" fmla="*/ 202 w 242"/>
                <a:gd name="T21" fmla="*/ 64 h 248"/>
                <a:gd name="T22" fmla="*/ 195 w 242"/>
                <a:gd name="T23" fmla="*/ 54 h 248"/>
                <a:gd name="T24" fmla="*/ 191 w 242"/>
                <a:gd name="T25" fmla="*/ 44 h 248"/>
                <a:gd name="T26" fmla="*/ 198 w 242"/>
                <a:gd name="T27" fmla="*/ 33 h 248"/>
                <a:gd name="T28" fmla="*/ 199 w 242"/>
                <a:gd name="T29" fmla="*/ 16 h 248"/>
                <a:gd name="T30" fmla="*/ 201 w 242"/>
                <a:gd name="T31" fmla="*/ 6 h 248"/>
                <a:gd name="T32" fmla="*/ 196 w 242"/>
                <a:gd name="T33" fmla="*/ 3 h 248"/>
                <a:gd name="T34" fmla="*/ 189 w 242"/>
                <a:gd name="T35" fmla="*/ 0 h 248"/>
                <a:gd name="T36" fmla="*/ 181 w 242"/>
                <a:gd name="T37" fmla="*/ 1 h 248"/>
                <a:gd name="T38" fmla="*/ 176 w 242"/>
                <a:gd name="T39" fmla="*/ 3 h 248"/>
                <a:gd name="T40" fmla="*/ 166 w 242"/>
                <a:gd name="T41" fmla="*/ 6 h 248"/>
                <a:gd name="T42" fmla="*/ 152 w 242"/>
                <a:gd name="T43" fmla="*/ 3 h 248"/>
                <a:gd name="T44" fmla="*/ 139 w 242"/>
                <a:gd name="T45" fmla="*/ 4 h 248"/>
                <a:gd name="T46" fmla="*/ 128 w 242"/>
                <a:gd name="T47" fmla="*/ 7 h 248"/>
                <a:gd name="T48" fmla="*/ 106 w 242"/>
                <a:gd name="T49" fmla="*/ 16 h 248"/>
                <a:gd name="T50" fmla="*/ 100 w 242"/>
                <a:gd name="T51" fmla="*/ 17 h 248"/>
                <a:gd name="T52" fmla="*/ 93 w 242"/>
                <a:gd name="T53" fmla="*/ 20 h 248"/>
                <a:gd name="T54" fmla="*/ 85 w 242"/>
                <a:gd name="T55" fmla="*/ 27 h 248"/>
                <a:gd name="T56" fmla="*/ 85 w 242"/>
                <a:gd name="T57" fmla="*/ 34 h 248"/>
                <a:gd name="T58" fmla="*/ 85 w 242"/>
                <a:gd name="T59" fmla="*/ 46 h 248"/>
                <a:gd name="T60" fmla="*/ 86 w 242"/>
                <a:gd name="T61" fmla="*/ 53 h 248"/>
                <a:gd name="T62" fmla="*/ 92 w 242"/>
                <a:gd name="T63" fmla="*/ 63 h 248"/>
                <a:gd name="T64" fmla="*/ 86 w 242"/>
                <a:gd name="T65" fmla="*/ 69 h 248"/>
                <a:gd name="T66" fmla="*/ 69 w 242"/>
                <a:gd name="T67" fmla="*/ 70 h 248"/>
                <a:gd name="T68" fmla="*/ 59 w 242"/>
                <a:gd name="T69" fmla="*/ 74 h 248"/>
                <a:gd name="T70" fmla="*/ 59 w 242"/>
                <a:gd name="T71" fmla="*/ 80 h 248"/>
                <a:gd name="T72" fmla="*/ 57 w 242"/>
                <a:gd name="T73" fmla="*/ 85 h 248"/>
                <a:gd name="T74" fmla="*/ 45 w 242"/>
                <a:gd name="T75" fmla="*/ 92 h 248"/>
                <a:gd name="T76" fmla="*/ 32 w 242"/>
                <a:gd name="T77" fmla="*/ 99 h 248"/>
                <a:gd name="T78" fmla="*/ 24 w 242"/>
                <a:gd name="T79" fmla="*/ 103 h 248"/>
                <a:gd name="T80" fmla="*/ 13 w 242"/>
                <a:gd name="T81" fmla="*/ 106 h 248"/>
                <a:gd name="T82" fmla="*/ 2 w 242"/>
                <a:gd name="T83" fmla="*/ 116 h 248"/>
                <a:gd name="T84" fmla="*/ 1 w 242"/>
                <a:gd name="T85" fmla="*/ 133 h 248"/>
                <a:gd name="T86" fmla="*/ 45 w 242"/>
                <a:gd name="T87" fmla="*/ 165 h 248"/>
                <a:gd name="T88" fmla="*/ 102 w 242"/>
                <a:gd name="T89" fmla="*/ 209 h 248"/>
                <a:gd name="T90" fmla="*/ 113 w 242"/>
                <a:gd name="T91" fmla="*/ 219 h 248"/>
                <a:gd name="T92" fmla="*/ 119 w 242"/>
                <a:gd name="T93" fmla="*/ 225 h 248"/>
                <a:gd name="T94" fmla="*/ 123 w 242"/>
                <a:gd name="T95" fmla="*/ 229 h 248"/>
                <a:gd name="T96" fmla="*/ 131 w 242"/>
                <a:gd name="T97" fmla="*/ 234 h 248"/>
                <a:gd name="T98" fmla="*/ 138 w 242"/>
                <a:gd name="T99" fmla="*/ 245 h 248"/>
                <a:gd name="T100" fmla="*/ 145 w 242"/>
                <a:gd name="T101" fmla="*/ 246 h 248"/>
                <a:gd name="T102" fmla="*/ 151 w 242"/>
                <a:gd name="T103" fmla="*/ 245 h 248"/>
                <a:gd name="T104" fmla="*/ 169 w 242"/>
                <a:gd name="T105" fmla="*/ 241 h 248"/>
                <a:gd name="T106" fmla="*/ 208 w 242"/>
                <a:gd name="T107" fmla="*/ 209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2" h="248">
                  <a:moveTo>
                    <a:pt x="241" y="183"/>
                  </a:moveTo>
                  <a:cubicBezTo>
                    <a:pt x="241" y="183"/>
                    <a:pt x="241" y="183"/>
                    <a:pt x="241" y="183"/>
                  </a:cubicBezTo>
                  <a:cubicBezTo>
                    <a:pt x="239" y="181"/>
                    <a:pt x="239" y="181"/>
                    <a:pt x="239" y="181"/>
                  </a:cubicBezTo>
                  <a:cubicBezTo>
                    <a:pt x="237" y="176"/>
                    <a:pt x="237" y="176"/>
                    <a:pt x="237" y="176"/>
                  </a:cubicBezTo>
                  <a:cubicBezTo>
                    <a:pt x="237" y="175"/>
                    <a:pt x="237" y="175"/>
                    <a:pt x="237" y="175"/>
                  </a:cubicBezTo>
                  <a:cubicBezTo>
                    <a:pt x="231" y="173"/>
                    <a:pt x="231" y="173"/>
                    <a:pt x="231" y="173"/>
                  </a:cubicBezTo>
                  <a:cubicBezTo>
                    <a:pt x="229" y="172"/>
                    <a:pt x="229" y="172"/>
                    <a:pt x="229" y="172"/>
                  </a:cubicBezTo>
                  <a:cubicBezTo>
                    <a:pt x="227" y="171"/>
                    <a:pt x="227" y="171"/>
                    <a:pt x="227" y="171"/>
                  </a:cubicBezTo>
                  <a:cubicBezTo>
                    <a:pt x="227" y="171"/>
                    <a:pt x="227" y="171"/>
                    <a:pt x="227" y="171"/>
                  </a:cubicBezTo>
                  <a:cubicBezTo>
                    <a:pt x="225" y="172"/>
                    <a:pt x="225" y="172"/>
                    <a:pt x="225" y="172"/>
                  </a:cubicBezTo>
                  <a:cubicBezTo>
                    <a:pt x="224" y="172"/>
                    <a:pt x="224" y="172"/>
                    <a:pt x="224" y="172"/>
                  </a:cubicBezTo>
                  <a:cubicBezTo>
                    <a:pt x="222" y="172"/>
                    <a:pt x="222" y="172"/>
                    <a:pt x="222" y="172"/>
                  </a:cubicBezTo>
                  <a:cubicBezTo>
                    <a:pt x="221" y="169"/>
                    <a:pt x="221" y="169"/>
                    <a:pt x="221" y="169"/>
                  </a:cubicBezTo>
                  <a:cubicBezTo>
                    <a:pt x="219" y="165"/>
                    <a:pt x="219" y="165"/>
                    <a:pt x="219" y="165"/>
                  </a:cubicBezTo>
                  <a:cubicBezTo>
                    <a:pt x="219" y="160"/>
                    <a:pt x="219" y="160"/>
                    <a:pt x="219" y="160"/>
                  </a:cubicBezTo>
                  <a:cubicBezTo>
                    <a:pt x="217" y="158"/>
                    <a:pt x="217" y="158"/>
                    <a:pt x="217" y="158"/>
                  </a:cubicBezTo>
                  <a:cubicBezTo>
                    <a:pt x="214" y="152"/>
                    <a:pt x="214" y="152"/>
                    <a:pt x="214" y="152"/>
                  </a:cubicBezTo>
                  <a:cubicBezTo>
                    <a:pt x="212" y="149"/>
                    <a:pt x="212" y="149"/>
                    <a:pt x="212" y="149"/>
                  </a:cubicBezTo>
                  <a:cubicBezTo>
                    <a:pt x="212" y="148"/>
                    <a:pt x="212" y="148"/>
                    <a:pt x="212" y="148"/>
                  </a:cubicBezTo>
                  <a:cubicBezTo>
                    <a:pt x="214" y="146"/>
                    <a:pt x="214" y="146"/>
                    <a:pt x="214" y="146"/>
                  </a:cubicBezTo>
                  <a:cubicBezTo>
                    <a:pt x="215" y="145"/>
                    <a:pt x="215" y="145"/>
                    <a:pt x="215" y="145"/>
                  </a:cubicBezTo>
                  <a:cubicBezTo>
                    <a:pt x="217" y="143"/>
                    <a:pt x="217" y="143"/>
                    <a:pt x="217" y="143"/>
                  </a:cubicBezTo>
                  <a:cubicBezTo>
                    <a:pt x="218" y="142"/>
                    <a:pt x="218" y="142"/>
                    <a:pt x="218" y="142"/>
                  </a:cubicBezTo>
                  <a:cubicBezTo>
                    <a:pt x="217" y="139"/>
                    <a:pt x="217" y="139"/>
                    <a:pt x="217" y="139"/>
                  </a:cubicBezTo>
                  <a:cubicBezTo>
                    <a:pt x="217" y="135"/>
                    <a:pt x="217" y="135"/>
                    <a:pt x="217" y="135"/>
                  </a:cubicBezTo>
                  <a:cubicBezTo>
                    <a:pt x="217" y="130"/>
                    <a:pt x="217" y="130"/>
                    <a:pt x="217" y="130"/>
                  </a:cubicBezTo>
                  <a:cubicBezTo>
                    <a:pt x="218" y="126"/>
                    <a:pt x="218" y="126"/>
                    <a:pt x="218" y="126"/>
                  </a:cubicBezTo>
                  <a:cubicBezTo>
                    <a:pt x="217" y="123"/>
                    <a:pt x="217" y="123"/>
                    <a:pt x="217" y="123"/>
                  </a:cubicBezTo>
                  <a:cubicBezTo>
                    <a:pt x="217" y="119"/>
                    <a:pt x="217" y="119"/>
                    <a:pt x="217" y="119"/>
                  </a:cubicBezTo>
                  <a:cubicBezTo>
                    <a:pt x="217" y="116"/>
                    <a:pt x="217" y="116"/>
                    <a:pt x="217" y="116"/>
                  </a:cubicBezTo>
                  <a:cubicBezTo>
                    <a:pt x="217" y="115"/>
                    <a:pt x="217" y="115"/>
                    <a:pt x="217" y="115"/>
                  </a:cubicBezTo>
                  <a:cubicBezTo>
                    <a:pt x="217" y="109"/>
                    <a:pt x="217" y="109"/>
                    <a:pt x="217" y="109"/>
                  </a:cubicBezTo>
                  <a:cubicBezTo>
                    <a:pt x="217" y="106"/>
                    <a:pt x="217" y="106"/>
                    <a:pt x="217" y="106"/>
                  </a:cubicBezTo>
                  <a:cubicBezTo>
                    <a:pt x="217" y="105"/>
                    <a:pt x="217" y="105"/>
                    <a:pt x="217" y="105"/>
                  </a:cubicBezTo>
                  <a:cubicBezTo>
                    <a:pt x="215" y="102"/>
                    <a:pt x="215" y="102"/>
                    <a:pt x="215" y="102"/>
                  </a:cubicBezTo>
                  <a:cubicBezTo>
                    <a:pt x="212" y="96"/>
                    <a:pt x="212" y="96"/>
                    <a:pt x="212" y="96"/>
                  </a:cubicBezTo>
                  <a:cubicBezTo>
                    <a:pt x="211" y="96"/>
                    <a:pt x="211" y="96"/>
                    <a:pt x="211" y="96"/>
                  </a:cubicBezTo>
                  <a:cubicBezTo>
                    <a:pt x="212" y="95"/>
                    <a:pt x="212" y="95"/>
                    <a:pt x="212" y="95"/>
                  </a:cubicBezTo>
                  <a:cubicBezTo>
                    <a:pt x="214" y="93"/>
                    <a:pt x="214" y="93"/>
                    <a:pt x="214" y="93"/>
                  </a:cubicBezTo>
                  <a:cubicBezTo>
                    <a:pt x="212" y="85"/>
                    <a:pt x="212" y="85"/>
                    <a:pt x="212" y="85"/>
                  </a:cubicBezTo>
                  <a:cubicBezTo>
                    <a:pt x="209" y="76"/>
                    <a:pt x="209" y="76"/>
                    <a:pt x="209" y="76"/>
                  </a:cubicBezTo>
                  <a:cubicBezTo>
                    <a:pt x="209" y="72"/>
                    <a:pt x="209" y="72"/>
                    <a:pt x="209" y="72"/>
                  </a:cubicBezTo>
                  <a:cubicBezTo>
                    <a:pt x="207" y="67"/>
                    <a:pt x="207" y="67"/>
                    <a:pt x="207" y="67"/>
                  </a:cubicBezTo>
                  <a:cubicBezTo>
                    <a:pt x="202" y="64"/>
                    <a:pt x="202" y="64"/>
                    <a:pt x="202" y="64"/>
                  </a:cubicBezTo>
                  <a:cubicBezTo>
                    <a:pt x="201" y="62"/>
                    <a:pt x="201" y="62"/>
                    <a:pt x="201" y="62"/>
                  </a:cubicBezTo>
                  <a:cubicBezTo>
                    <a:pt x="199" y="59"/>
                    <a:pt x="199" y="59"/>
                    <a:pt x="199" y="59"/>
                  </a:cubicBezTo>
                  <a:cubicBezTo>
                    <a:pt x="198" y="56"/>
                    <a:pt x="198" y="56"/>
                    <a:pt x="198" y="56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4" y="53"/>
                    <a:pt x="194" y="53"/>
                    <a:pt x="194" y="53"/>
                  </a:cubicBezTo>
                  <a:cubicBezTo>
                    <a:pt x="192" y="52"/>
                    <a:pt x="192" y="52"/>
                    <a:pt x="192" y="52"/>
                  </a:cubicBezTo>
                  <a:cubicBezTo>
                    <a:pt x="191" y="47"/>
                    <a:pt x="191" y="47"/>
                    <a:pt x="191" y="47"/>
                  </a:cubicBezTo>
                  <a:cubicBezTo>
                    <a:pt x="191" y="44"/>
                    <a:pt x="191" y="44"/>
                    <a:pt x="191" y="44"/>
                  </a:cubicBezTo>
                  <a:cubicBezTo>
                    <a:pt x="191" y="42"/>
                    <a:pt x="191" y="42"/>
                    <a:pt x="191" y="42"/>
                  </a:cubicBezTo>
                  <a:cubicBezTo>
                    <a:pt x="191" y="40"/>
                    <a:pt x="191" y="40"/>
                    <a:pt x="191" y="40"/>
                  </a:cubicBezTo>
                  <a:cubicBezTo>
                    <a:pt x="196" y="36"/>
                    <a:pt x="196" y="36"/>
                    <a:pt x="196" y="36"/>
                  </a:cubicBezTo>
                  <a:cubicBezTo>
                    <a:pt x="198" y="33"/>
                    <a:pt x="198" y="33"/>
                    <a:pt x="198" y="33"/>
                  </a:cubicBezTo>
                  <a:cubicBezTo>
                    <a:pt x="199" y="31"/>
                    <a:pt x="199" y="31"/>
                    <a:pt x="199" y="31"/>
                  </a:cubicBezTo>
                  <a:cubicBezTo>
                    <a:pt x="201" y="24"/>
                    <a:pt x="201" y="24"/>
                    <a:pt x="201" y="24"/>
                  </a:cubicBezTo>
                  <a:cubicBezTo>
                    <a:pt x="199" y="17"/>
                    <a:pt x="199" y="17"/>
                    <a:pt x="199" y="17"/>
                  </a:cubicBezTo>
                  <a:cubicBezTo>
                    <a:pt x="199" y="16"/>
                    <a:pt x="199" y="16"/>
                    <a:pt x="199" y="16"/>
                  </a:cubicBezTo>
                  <a:cubicBezTo>
                    <a:pt x="201" y="13"/>
                    <a:pt x="201" y="13"/>
                    <a:pt x="201" y="13"/>
                  </a:cubicBezTo>
                  <a:cubicBezTo>
                    <a:pt x="201" y="10"/>
                    <a:pt x="201" y="10"/>
                    <a:pt x="201" y="10"/>
                  </a:cubicBezTo>
                  <a:cubicBezTo>
                    <a:pt x="198" y="9"/>
                    <a:pt x="198" y="9"/>
                    <a:pt x="198" y="9"/>
                  </a:cubicBezTo>
                  <a:cubicBezTo>
                    <a:pt x="201" y="6"/>
                    <a:pt x="201" y="6"/>
                    <a:pt x="201" y="6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2" y="4"/>
                    <a:pt x="202" y="4"/>
                    <a:pt x="202" y="4"/>
                  </a:cubicBezTo>
                  <a:cubicBezTo>
                    <a:pt x="204" y="3"/>
                    <a:pt x="204" y="3"/>
                    <a:pt x="204" y="3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5" y="3"/>
                    <a:pt x="195" y="3"/>
                    <a:pt x="195" y="3"/>
                  </a:cubicBezTo>
                  <a:cubicBezTo>
                    <a:pt x="194" y="3"/>
                    <a:pt x="194" y="3"/>
                    <a:pt x="194" y="3"/>
                  </a:cubicBezTo>
                  <a:cubicBezTo>
                    <a:pt x="194" y="1"/>
                    <a:pt x="194" y="1"/>
                    <a:pt x="194" y="1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88" y="1"/>
                    <a:pt x="188" y="1"/>
                    <a:pt x="188" y="1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1" y="1"/>
                    <a:pt x="181" y="1"/>
                    <a:pt x="181" y="1"/>
                  </a:cubicBezTo>
                  <a:cubicBezTo>
                    <a:pt x="178" y="0"/>
                    <a:pt x="178" y="0"/>
                    <a:pt x="178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76" y="1"/>
                    <a:pt x="176" y="1"/>
                    <a:pt x="176" y="1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4" y="3"/>
                    <a:pt x="174" y="3"/>
                    <a:pt x="174" y="3"/>
                  </a:cubicBezTo>
                  <a:cubicBezTo>
                    <a:pt x="171" y="4"/>
                    <a:pt x="171" y="4"/>
                    <a:pt x="171" y="4"/>
                  </a:cubicBezTo>
                  <a:cubicBezTo>
                    <a:pt x="168" y="6"/>
                    <a:pt x="168" y="6"/>
                    <a:pt x="168" y="6"/>
                  </a:cubicBezTo>
                  <a:cubicBezTo>
                    <a:pt x="166" y="6"/>
                    <a:pt x="166" y="6"/>
                    <a:pt x="166" y="6"/>
                  </a:cubicBezTo>
                  <a:cubicBezTo>
                    <a:pt x="164" y="6"/>
                    <a:pt x="164" y="6"/>
                    <a:pt x="164" y="6"/>
                  </a:cubicBezTo>
                  <a:cubicBezTo>
                    <a:pt x="161" y="3"/>
                    <a:pt x="161" y="3"/>
                    <a:pt x="161" y="3"/>
                  </a:cubicBezTo>
                  <a:cubicBezTo>
                    <a:pt x="158" y="3"/>
                    <a:pt x="158" y="3"/>
                    <a:pt x="158" y="3"/>
                  </a:cubicBezTo>
                  <a:cubicBezTo>
                    <a:pt x="152" y="3"/>
                    <a:pt x="152" y="3"/>
                    <a:pt x="152" y="3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42" y="4"/>
                    <a:pt x="142" y="4"/>
                    <a:pt x="142" y="4"/>
                  </a:cubicBezTo>
                  <a:cubicBezTo>
                    <a:pt x="141" y="4"/>
                    <a:pt x="141" y="4"/>
                    <a:pt x="141" y="4"/>
                  </a:cubicBezTo>
                  <a:cubicBezTo>
                    <a:pt x="139" y="4"/>
                    <a:pt x="139" y="4"/>
                    <a:pt x="139" y="4"/>
                  </a:cubicBezTo>
                  <a:cubicBezTo>
                    <a:pt x="138" y="6"/>
                    <a:pt x="138" y="6"/>
                    <a:pt x="138" y="6"/>
                  </a:cubicBezTo>
                  <a:cubicBezTo>
                    <a:pt x="136" y="6"/>
                    <a:pt x="136" y="6"/>
                    <a:pt x="136" y="6"/>
                  </a:cubicBezTo>
                  <a:cubicBezTo>
                    <a:pt x="133" y="7"/>
                    <a:pt x="133" y="7"/>
                    <a:pt x="133" y="7"/>
                  </a:cubicBezTo>
                  <a:cubicBezTo>
                    <a:pt x="128" y="7"/>
                    <a:pt x="128" y="7"/>
                    <a:pt x="128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13" y="10"/>
                    <a:pt x="113" y="10"/>
                    <a:pt x="113" y="10"/>
                  </a:cubicBezTo>
                  <a:cubicBezTo>
                    <a:pt x="109" y="13"/>
                    <a:pt x="109" y="13"/>
                    <a:pt x="109" y="13"/>
                  </a:cubicBezTo>
                  <a:cubicBezTo>
                    <a:pt x="106" y="16"/>
                    <a:pt x="106" y="16"/>
                    <a:pt x="106" y="16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2" y="17"/>
                    <a:pt x="102" y="17"/>
                    <a:pt x="102" y="17"/>
                  </a:cubicBezTo>
                  <a:cubicBezTo>
                    <a:pt x="100" y="17"/>
                    <a:pt x="100" y="17"/>
                    <a:pt x="100" y="17"/>
                  </a:cubicBezTo>
                  <a:cubicBezTo>
                    <a:pt x="99" y="19"/>
                    <a:pt x="99" y="19"/>
                    <a:pt x="99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0" y="24"/>
                    <a:pt x="90" y="24"/>
                    <a:pt x="90" y="24"/>
                  </a:cubicBezTo>
                  <a:cubicBezTo>
                    <a:pt x="88" y="24"/>
                    <a:pt x="88" y="24"/>
                    <a:pt x="88" y="24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5" y="34"/>
                    <a:pt x="85" y="34"/>
                    <a:pt x="85" y="34"/>
                  </a:cubicBezTo>
                  <a:cubicBezTo>
                    <a:pt x="86" y="36"/>
                    <a:pt x="86" y="36"/>
                    <a:pt x="86" y="36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5" y="40"/>
                    <a:pt x="85" y="40"/>
                    <a:pt x="85" y="40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5" y="52"/>
                    <a:pt x="85" y="52"/>
                    <a:pt x="85" y="52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2" y="63"/>
                    <a:pt x="92" y="63"/>
                    <a:pt x="92" y="63"/>
                  </a:cubicBezTo>
                  <a:cubicBezTo>
                    <a:pt x="90" y="64"/>
                    <a:pt x="90" y="64"/>
                    <a:pt x="90" y="64"/>
                  </a:cubicBezTo>
                  <a:cubicBezTo>
                    <a:pt x="89" y="66"/>
                    <a:pt x="89" y="66"/>
                    <a:pt x="89" y="66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86" y="69"/>
                    <a:pt x="86" y="69"/>
                    <a:pt x="86" y="69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3" y="67"/>
                    <a:pt x="73" y="67"/>
                    <a:pt x="73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67" y="73"/>
                    <a:pt x="67" y="73"/>
                    <a:pt x="67" y="73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59" y="74"/>
                    <a:pt x="59" y="74"/>
                    <a:pt x="59" y="74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60" y="77"/>
                    <a:pt x="60" y="77"/>
                    <a:pt x="60" y="77"/>
                  </a:cubicBezTo>
                  <a:cubicBezTo>
                    <a:pt x="59" y="79"/>
                    <a:pt x="59" y="79"/>
                    <a:pt x="59" y="79"/>
                  </a:cubicBezTo>
                  <a:cubicBezTo>
                    <a:pt x="59" y="80"/>
                    <a:pt x="59" y="80"/>
                    <a:pt x="59" y="80"/>
                  </a:cubicBezTo>
                  <a:cubicBezTo>
                    <a:pt x="62" y="82"/>
                    <a:pt x="62" y="82"/>
                    <a:pt x="62" y="82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5" y="92"/>
                    <a:pt x="45" y="92"/>
                    <a:pt x="45" y="92"/>
                  </a:cubicBezTo>
                  <a:cubicBezTo>
                    <a:pt x="43" y="93"/>
                    <a:pt x="43" y="93"/>
                    <a:pt x="43" y="93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32" y="99"/>
                    <a:pt x="32" y="99"/>
                    <a:pt x="32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17" y="103"/>
                    <a:pt x="17" y="103"/>
                    <a:pt x="17" y="103"/>
                  </a:cubicBezTo>
                  <a:cubicBezTo>
                    <a:pt x="16" y="105"/>
                    <a:pt x="16" y="105"/>
                    <a:pt x="16" y="105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0" y="109"/>
                    <a:pt x="10" y="109"/>
                    <a:pt x="10" y="109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3" y="113"/>
                    <a:pt x="3" y="113"/>
                    <a:pt x="3" y="113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29"/>
                    <a:pt x="2" y="129"/>
                    <a:pt x="2" y="129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1" y="131"/>
                    <a:pt x="1" y="131"/>
                    <a:pt x="1" y="131"/>
                  </a:cubicBezTo>
                  <a:cubicBezTo>
                    <a:pt x="1" y="133"/>
                    <a:pt x="1" y="133"/>
                    <a:pt x="1" y="133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2" y="133"/>
                    <a:pt x="2" y="133"/>
                    <a:pt x="2" y="133"/>
                  </a:cubicBezTo>
                  <a:cubicBezTo>
                    <a:pt x="45" y="165"/>
                    <a:pt x="45" y="165"/>
                    <a:pt x="45" y="165"/>
                  </a:cubicBezTo>
                  <a:cubicBezTo>
                    <a:pt x="44" y="165"/>
                    <a:pt x="44" y="165"/>
                    <a:pt x="44" y="165"/>
                  </a:cubicBezTo>
                  <a:cubicBezTo>
                    <a:pt x="52" y="171"/>
                    <a:pt x="52" y="171"/>
                    <a:pt x="52" y="171"/>
                  </a:cubicBezTo>
                  <a:cubicBezTo>
                    <a:pt x="85" y="196"/>
                    <a:pt x="85" y="196"/>
                    <a:pt x="85" y="196"/>
                  </a:cubicBezTo>
                  <a:cubicBezTo>
                    <a:pt x="102" y="209"/>
                    <a:pt x="102" y="209"/>
                    <a:pt x="102" y="209"/>
                  </a:cubicBezTo>
                  <a:cubicBezTo>
                    <a:pt x="103" y="210"/>
                    <a:pt x="103" y="210"/>
                    <a:pt x="103" y="210"/>
                  </a:cubicBezTo>
                  <a:cubicBezTo>
                    <a:pt x="108" y="214"/>
                    <a:pt x="108" y="214"/>
                    <a:pt x="108" y="214"/>
                  </a:cubicBezTo>
                  <a:cubicBezTo>
                    <a:pt x="111" y="216"/>
                    <a:pt x="111" y="216"/>
                    <a:pt x="111" y="216"/>
                  </a:cubicBezTo>
                  <a:cubicBezTo>
                    <a:pt x="113" y="219"/>
                    <a:pt x="113" y="219"/>
                    <a:pt x="113" y="219"/>
                  </a:cubicBezTo>
                  <a:cubicBezTo>
                    <a:pt x="115" y="221"/>
                    <a:pt x="115" y="221"/>
                    <a:pt x="115" y="221"/>
                  </a:cubicBezTo>
                  <a:cubicBezTo>
                    <a:pt x="115" y="222"/>
                    <a:pt x="115" y="222"/>
                    <a:pt x="115" y="222"/>
                  </a:cubicBezTo>
                  <a:cubicBezTo>
                    <a:pt x="115" y="224"/>
                    <a:pt x="115" y="224"/>
                    <a:pt x="115" y="224"/>
                  </a:cubicBezTo>
                  <a:cubicBezTo>
                    <a:pt x="119" y="225"/>
                    <a:pt x="119" y="225"/>
                    <a:pt x="119" y="225"/>
                  </a:cubicBezTo>
                  <a:cubicBezTo>
                    <a:pt x="121" y="228"/>
                    <a:pt x="121" y="228"/>
                    <a:pt x="121" y="228"/>
                  </a:cubicBezTo>
                  <a:cubicBezTo>
                    <a:pt x="121" y="228"/>
                    <a:pt x="121" y="228"/>
                    <a:pt x="121" y="228"/>
                  </a:cubicBezTo>
                  <a:cubicBezTo>
                    <a:pt x="122" y="229"/>
                    <a:pt x="122" y="229"/>
                    <a:pt x="122" y="229"/>
                  </a:cubicBezTo>
                  <a:cubicBezTo>
                    <a:pt x="123" y="229"/>
                    <a:pt x="123" y="229"/>
                    <a:pt x="123" y="229"/>
                  </a:cubicBezTo>
                  <a:cubicBezTo>
                    <a:pt x="125" y="231"/>
                    <a:pt x="125" y="231"/>
                    <a:pt x="125" y="231"/>
                  </a:cubicBezTo>
                  <a:cubicBezTo>
                    <a:pt x="126" y="231"/>
                    <a:pt x="126" y="231"/>
                    <a:pt x="126" y="231"/>
                  </a:cubicBezTo>
                  <a:cubicBezTo>
                    <a:pt x="128" y="232"/>
                    <a:pt x="128" y="232"/>
                    <a:pt x="128" y="232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38" y="235"/>
                    <a:pt x="138" y="235"/>
                    <a:pt x="138" y="235"/>
                  </a:cubicBezTo>
                  <a:cubicBezTo>
                    <a:pt x="139" y="238"/>
                    <a:pt x="139" y="238"/>
                    <a:pt x="139" y="238"/>
                  </a:cubicBezTo>
                  <a:cubicBezTo>
                    <a:pt x="138" y="242"/>
                    <a:pt x="138" y="242"/>
                    <a:pt x="138" y="242"/>
                  </a:cubicBezTo>
                  <a:cubicBezTo>
                    <a:pt x="138" y="245"/>
                    <a:pt x="138" y="245"/>
                    <a:pt x="138" y="245"/>
                  </a:cubicBezTo>
                  <a:cubicBezTo>
                    <a:pt x="138" y="246"/>
                    <a:pt x="138" y="246"/>
                    <a:pt x="138" y="246"/>
                  </a:cubicBezTo>
                  <a:cubicBezTo>
                    <a:pt x="139" y="246"/>
                    <a:pt x="139" y="246"/>
                    <a:pt x="139" y="246"/>
                  </a:cubicBezTo>
                  <a:cubicBezTo>
                    <a:pt x="143" y="246"/>
                    <a:pt x="143" y="246"/>
                    <a:pt x="143" y="246"/>
                  </a:cubicBezTo>
                  <a:cubicBezTo>
                    <a:pt x="145" y="246"/>
                    <a:pt x="145" y="246"/>
                    <a:pt x="145" y="246"/>
                  </a:cubicBezTo>
                  <a:cubicBezTo>
                    <a:pt x="148" y="246"/>
                    <a:pt x="148" y="246"/>
                    <a:pt x="148" y="246"/>
                  </a:cubicBezTo>
                  <a:cubicBezTo>
                    <a:pt x="151" y="245"/>
                    <a:pt x="151" y="245"/>
                    <a:pt x="151" y="245"/>
                  </a:cubicBezTo>
                  <a:cubicBezTo>
                    <a:pt x="151" y="248"/>
                    <a:pt x="151" y="248"/>
                    <a:pt x="151" y="248"/>
                  </a:cubicBezTo>
                  <a:cubicBezTo>
                    <a:pt x="151" y="245"/>
                    <a:pt x="151" y="245"/>
                    <a:pt x="151" y="245"/>
                  </a:cubicBezTo>
                  <a:cubicBezTo>
                    <a:pt x="152" y="245"/>
                    <a:pt x="152" y="245"/>
                    <a:pt x="152" y="245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5" y="242"/>
                    <a:pt x="165" y="242"/>
                    <a:pt x="165" y="242"/>
                  </a:cubicBezTo>
                  <a:cubicBezTo>
                    <a:pt x="169" y="241"/>
                    <a:pt x="169" y="241"/>
                    <a:pt x="169" y="241"/>
                  </a:cubicBezTo>
                  <a:cubicBezTo>
                    <a:pt x="174" y="238"/>
                    <a:pt x="174" y="238"/>
                    <a:pt x="174" y="238"/>
                  </a:cubicBezTo>
                  <a:cubicBezTo>
                    <a:pt x="176" y="234"/>
                    <a:pt x="176" y="234"/>
                    <a:pt x="176" y="234"/>
                  </a:cubicBezTo>
                  <a:cubicBezTo>
                    <a:pt x="191" y="221"/>
                    <a:pt x="191" y="221"/>
                    <a:pt x="191" y="221"/>
                  </a:cubicBezTo>
                  <a:cubicBezTo>
                    <a:pt x="208" y="209"/>
                    <a:pt x="208" y="209"/>
                    <a:pt x="208" y="209"/>
                  </a:cubicBezTo>
                  <a:cubicBezTo>
                    <a:pt x="241" y="186"/>
                    <a:pt x="241" y="186"/>
                    <a:pt x="241" y="186"/>
                  </a:cubicBezTo>
                  <a:cubicBezTo>
                    <a:pt x="242" y="185"/>
                    <a:pt x="242" y="185"/>
                    <a:pt x="242" y="185"/>
                  </a:cubicBezTo>
                  <a:lnTo>
                    <a:pt x="241" y="183"/>
                  </a:lnTo>
                  <a:close/>
                </a:path>
              </a:pathLst>
            </a:custGeom>
            <a:solidFill>
              <a:srgbClr val="333399">
                <a:lumMod val="40000"/>
                <a:lumOff val="60000"/>
              </a:srgbClr>
            </a:solidFill>
            <a:ln w="3175">
              <a:solidFill>
                <a:srgbClr val="BBE0E3">
                  <a:lumMod val="60000"/>
                  <a:lumOff val="40000"/>
                </a:srgb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  <p:sp>
          <p:nvSpPr>
            <p:cNvPr id="24" name="Oval 13">
              <a:extLst>
                <a:ext uri="{FF2B5EF4-FFF2-40B4-BE49-F238E27FC236}">
                  <a16:creationId xmlns:a16="http://schemas.microsoft.com/office/drawing/2014/main" id="{E0D433FF-0BCB-4F06-BB8D-FE38D492C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6655" y="3309378"/>
              <a:ext cx="266902" cy="305296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>
              <a:solidFill>
                <a:srgbClr val="009999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 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ISA</a:t>
              </a:r>
            </a:p>
          </p:txBody>
        </p:sp>
        <p:sp>
          <p:nvSpPr>
            <p:cNvPr id="25" name="Oval 13">
              <a:extLst>
                <a:ext uri="{FF2B5EF4-FFF2-40B4-BE49-F238E27FC236}">
                  <a16:creationId xmlns:a16="http://schemas.microsoft.com/office/drawing/2014/main" id="{61D2DD3F-44B5-4818-961C-DFC9C00BC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3152" y="2271907"/>
              <a:ext cx="266902" cy="305296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>
              <a:solidFill>
                <a:srgbClr val="009999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 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HMD</a:t>
              </a:r>
              <a:endPara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153684D0-4D78-4DAC-9449-3F74A4A16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8204" y="2502728"/>
              <a:ext cx="266902" cy="305296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>
              <a:solidFill>
                <a:srgbClr val="009999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 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HBK</a:t>
              </a:r>
              <a:endPara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  <p:sp>
          <p:nvSpPr>
            <p:cNvPr id="27" name="Oval 13">
              <a:extLst>
                <a:ext uri="{FF2B5EF4-FFF2-40B4-BE49-F238E27FC236}">
                  <a16:creationId xmlns:a16="http://schemas.microsoft.com/office/drawing/2014/main" id="{BB763A4B-3F28-42BF-9F66-637CE2ED6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4191" y="2907796"/>
              <a:ext cx="266902" cy="305296"/>
            </a:xfrm>
            <a:prstGeom prst="ellipse">
              <a:avLst/>
            </a:prstGeom>
            <a:solidFill>
              <a:srgbClr val="FFFFFF">
                <a:lumMod val="85000"/>
              </a:srgbClr>
            </a:solidFill>
            <a:ln w="9525">
              <a:solidFill>
                <a:srgbClr val="009999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 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INA</a:t>
              </a:r>
              <a:endParaRPr kumimoji="0" lang="en-US" sz="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  <p:sp>
          <p:nvSpPr>
            <p:cNvPr id="28" name="Oval 13">
              <a:extLst>
                <a:ext uri="{FF2B5EF4-FFF2-40B4-BE49-F238E27FC236}">
                  <a16:creationId xmlns:a16="http://schemas.microsoft.com/office/drawing/2014/main" id="{3D393DAF-05E5-4C4E-9BC7-47EC93013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830" y="1061079"/>
              <a:ext cx="266902" cy="305296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9999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 </a:t>
              </a:r>
              <a:r>
                <a:rPr kumimoji="0" lang="en-US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</a:rPr>
                <a:t>ALG</a:t>
              </a:r>
            </a:p>
          </p:txBody>
        </p:sp>
        <p:sp>
          <p:nvSpPr>
            <p:cNvPr id="29" name="Oval 11">
              <a:extLst>
                <a:ext uri="{FF2B5EF4-FFF2-40B4-BE49-F238E27FC236}">
                  <a16:creationId xmlns:a16="http://schemas.microsoft.com/office/drawing/2014/main" id="{F0C623B4-2E2C-4564-A911-C2709F775B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3034" y="2472320"/>
              <a:ext cx="73192" cy="10243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3333FF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  <p:sp>
          <p:nvSpPr>
            <p:cNvPr id="30" name="Oval 11">
              <a:extLst>
                <a:ext uri="{FF2B5EF4-FFF2-40B4-BE49-F238E27FC236}">
                  <a16:creationId xmlns:a16="http://schemas.microsoft.com/office/drawing/2014/main" id="{32E61181-AA83-4ED5-A396-93EB57395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6224" y="2696912"/>
              <a:ext cx="73192" cy="10243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3333FF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  <p:sp>
          <p:nvSpPr>
            <p:cNvPr id="31" name="Oval 11">
              <a:extLst>
                <a:ext uri="{FF2B5EF4-FFF2-40B4-BE49-F238E27FC236}">
                  <a16:creationId xmlns:a16="http://schemas.microsoft.com/office/drawing/2014/main" id="{2EB25ED2-EDB4-4DD3-A170-438BB5BCB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6228" y="3105986"/>
              <a:ext cx="73192" cy="10243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3333FF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endParaRPr>
            </a:p>
          </p:txBody>
        </p:sp>
      </p:grpSp>
      <p:sp>
        <p:nvSpPr>
          <p:cNvPr id="32" name="Text Box 3">
            <a:extLst>
              <a:ext uri="{FF2B5EF4-FFF2-40B4-BE49-F238E27FC236}">
                <a16:creationId xmlns:a16="http://schemas.microsoft.com/office/drawing/2014/main" id="{DDC74D75-76B7-4948-AC26-8164058CD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90" y="1338571"/>
            <a:ext cx="3322822" cy="5262979"/>
          </a:xfrm>
          <a:prstGeom prst="rect">
            <a:avLst/>
          </a:prstGeom>
          <a:solidFill>
            <a:srgbClr val="DDDDDD"/>
          </a:solidFill>
          <a:ln>
            <a:noFill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2286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/>
                <a:ea typeface="+mn-ea"/>
                <a:cs typeface="+mn-cs"/>
              </a:rPr>
              <a:t>Head Offices:</a:t>
            </a:r>
          </a:p>
          <a:p>
            <a:pPr marL="40640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Algiers (ALG)</a:t>
            </a:r>
          </a:p>
          <a:p>
            <a:pPr marL="40640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2286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/>
                <a:ea typeface="+mn-ea"/>
                <a:cs typeface="+mn-cs"/>
              </a:rPr>
              <a:t>Operations Bases (x11):</a:t>
            </a:r>
          </a:p>
          <a:p>
            <a:pPr marL="40640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8 x </a:t>
            </a:r>
            <a:r>
              <a:rPr kumimoji="0" lang="fr-FR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Hassi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-Messaoud </a:t>
            </a:r>
          </a:p>
          <a:p>
            <a:pPr marL="40640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 Amenas</a:t>
            </a:r>
          </a:p>
          <a:p>
            <a:pPr marL="40640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Hassi-Berkine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 </a:t>
            </a:r>
          </a:p>
          <a:p>
            <a:pPr marL="40640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In-Salah </a:t>
            </a:r>
          </a:p>
          <a:p>
            <a:pPr marL="40640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2286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/>
                <a:ea typeface="+mn-ea"/>
                <a:cs typeface="+mn-cs"/>
              </a:rPr>
              <a:t>Bunkers (x4): </a:t>
            </a:r>
          </a:p>
          <a:p>
            <a:pPr marL="40640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Hassi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-Messaoud  </a:t>
            </a:r>
          </a:p>
          <a:p>
            <a:pPr marL="40640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In Amenas </a:t>
            </a:r>
          </a:p>
          <a:p>
            <a:pPr marL="40640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Berkine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40640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Adrar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33" name="Oval 13">
            <a:extLst>
              <a:ext uri="{FF2B5EF4-FFF2-40B4-BE49-F238E27FC236}">
                <a16:creationId xmlns:a16="http://schemas.microsoft.com/office/drawing/2014/main" id="{47C80800-455B-412C-8C94-E0D3C2251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590" y="1456546"/>
            <a:ext cx="266902" cy="305296"/>
          </a:xfrm>
          <a:prstGeom prst="ellipse">
            <a:avLst/>
          </a:prstGeom>
          <a:solidFill>
            <a:srgbClr val="0033CC"/>
          </a:solidFill>
          <a:ln w="9525">
            <a:solidFill>
              <a:srgbClr val="00999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rPr>
              <a:t> </a:t>
            </a: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</a:endParaRPr>
          </a:p>
        </p:txBody>
      </p:sp>
      <p:sp>
        <p:nvSpPr>
          <p:cNvPr id="34" name="Oval 13">
            <a:extLst>
              <a:ext uri="{FF2B5EF4-FFF2-40B4-BE49-F238E27FC236}">
                <a16:creationId xmlns:a16="http://schemas.microsoft.com/office/drawing/2014/main" id="{B57B56B1-EB2F-4519-BA2B-0853F964B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72" y="2519561"/>
            <a:ext cx="266902" cy="305296"/>
          </a:xfrm>
          <a:prstGeom prst="ellipse">
            <a:avLst/>
          </a:prstGeom>
          <a:solidFill>
            <a:srgbClr val="FFFFFF">
              <a:lumMod val="85000"/>
            </a:srgbClr>
          </a:solidFill>
          <a:ln w="9525">
            <a:solidFill>
              <a:srgbClr val="00999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</a:rPr>
              <a:t> </a:t>
            </a:r>
            <a:endParaRPr kumimoji="0" lang="en-US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</a:endParaRPr>
          </a:p>
        </p:txBody>
      </p:sp>
      <p:sp>
        <p:nvSpPr>
          <p:cNvPr id="35" name="Oval 11">
            <a:extLst>
              <a:ext uri="{FF2B5EF4-FFF2-40B4-BE49-F238E27FC236}">
                <a16:creationId xmlns:a16="http://schemas.microsoft.com/office/drawing/2014/main" id="{3263965B-2EFE-4570-8F99-983E88CA9D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703" y="4720790"/>
            <a:ext cx="273715" cy="332707"/>
          </a:xfrm>
          <a:prstGeom prst="ellipse">
            <a:avLst/>
          </a:prstGeom>
          <a:solidFill>
            <a:srgbClr val="000000"/>
          </a:solidFill>
          <a:ln w="9525">
            <a:solidFill>
              <a:srgbClr val="3333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</a:endParaRPr>
          </a:p>
        </p:txBody>
      </p:sp>
      <p:sp>
        <p:nvSpPr>
          <p:cNvPr id="36" name="Oval 11">
            <a:extLst>
              <a:ext uri="{FF2B5EF4-FFF2-40B4-BE49-F238E27FC236}">
                <a16:creationId xmlns:a16="http://schemas.microsoft.com/office/drawing/2014/main" id="{96754F1D-6CCC-4870-B2E9-EC71B153D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3526" y="4461185"/>
            <a:ext cx="281780" cy="301906"/>
          </a:xfrm>
          <a:prstGeom prst="ellipse">
            <a:avLst/>
          </a:prstGeom>
          <a:solidFill>
            <a:srgbClr val="000000"/>
          </a:solidFill>
          <a:ln w="9525">
            <a:solidFill>
              <a:srgbClr val="3333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8A5EEF-7092-4273-B2B4-F8F5AD517A6E}"/>
              </a:ext>
            </a:extLst>
          </p:cNvPr>
          <p:cNvSpPr txBox="1"/>
          <p:nvPr/>
        </p:nvSpPr>
        <p:spPr>
          <a:xfrm>
            <a:off x="5033170" y="4496722"/>
            <a:ext cx="5298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900" b="1" dirty="0">
                <a:solidFill>
                  <a:srgbClr val="000000"/>
                </a:solidFill>
                <a:latin typeface="Arial" charset="0"/>
                <a:ea typeface="+mn-ea"/>
              </a:rPr>
              <a:t>AZR</a:t>
            </a:r>
            <a:endParaRPr lang="fr-FR" sz="900" b="1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98600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F9EA4-4986-4761-9674-201825791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126C79-3FA1-4E28-870E-61FF97A7D788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C9FAEA-9772-46E7-8D5C-4F70944E66F3}"/>
              </a:ext>
            </a:extLst>
          </p:cNvPr>
          <p:cNvSpPr txBox="1">
            <a:spLocks/>
          </p:cNvSpPr>
          <p:nvPr/>
        </p:nvSpPr>
        <p:spPr bwMode="auto">
          <a:xfrm>
            <a:off x="466725" y="358775"/>
            <a:ext cx="8229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Hassi-Messaoud Base (MD-1)</a:t>
            </a:r>
            <a:endParaRPr kumimoji="0" lang="en-US" sz="3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/>
              <a:ea typeface="+mj-ea"/>
              <a:cs typeface="+mj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E453A8-0E88-4756-B956-A903C513770C}"/>
              </a:ext>
            </a:extLst>
          </p:cNvPr>
          <p:cNvSpPr txBox="1">
            <a:spLocks/>
          </p:cNvSpPr>
          <p:nvPr/>
        </p:nvSpPr>
        <p:spPr bwMode="auto">
          <a:xfrm>
            <a:off x="18153" y="1499966"/>
            <a:ext cx="3380914" cy="337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bg2"/>
              </a:buClr>
              <a:buFont typeface="Arial Narrow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rgbClr val="003366"/>
              </a:buClr>
              <a:buSzPct val="12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bg2"/>
              </a:buClr>
              <a:buFont typeface="Arial Narrow" pitchFamily="34" charset="0"/>
              <a:buChar char="―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20000"/>
              </a:spcAft>
              <a:buClr>
                <a:schemeClr val="bg2"/>
              </a:buClr>
              <a:buFont typeface="Arial Narrow" pitchFamily="34" charset="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 Narrow" pitchFamily="34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 Narrow" pitchFamily="34" charset="0"/>
              <a:buChar char="―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 Narrow" pitchFamily="34" charset="0"/>
              <a:buChar char="―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 Narrow" pitchFamily="34" charset="0"/>
              <a:buChar char="―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 Narrow" pitchFamily="34" charset="0"/>
              <a:buChar char="―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92100" marR="0" lvl="0" indent="-292100" defTabSz="914400" latinLnBrk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SzPct val="133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solidFill>
                  <a:schemeClr val="bg1"/>
                </a:solidFill>
                <a:ea typeface="ヒラギノ角ゴ Pro W3" pitchFamily="48" charset="-128"/>
              </a:rPr>
              <a:t>Main base Logging, Testing and Drilling</a:t>
            </a:r>
          </a:p>
          <a:p>
            <a:pPr marL="292100" marR="0" lvl="0" indent="-292100" defTabSz="914400" latinLnBrk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SzPct val="133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solidFill>
                  <a:schemeClr val="bg1"/>
                </a:solidFill>
                <a:ea typeface="ヒラギノ角ゴ Pro W3" pitchFamily="48" charset="-128"/>
              </a:rPr>
              <a:t>Maintenance facilities</a:t>
            </a:r>
          </a:p>
          <a:p>
            <a:pPr marL="292100" marR="0" lvl="0" indent="-292100" defTabSz="914400" latinLnBrk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SzPct val="133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solidFill>
                  <a:schemeClr val="bg1"/>
                </a:solidFill>
                <a:ea typeface="ヒラギノ角ゴ Pro W3" pitchFamily="48" charset="-128"/>
              </a:rPr>
              <a:t>Equipment storage</a:t>
            </a:r>
          </a:p>
          <a:p>
            <a:pPr marL="292100" marR="0" lvl="0" indent="-292100" defTabSz="914400" latinLnBrk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SzPct val="133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solidFill>
                  <a:schemeClr val="bg1"/>
                </a:solidFill>
                <a:ea typeface="ヒラギノ角ゴ Pro W3" pitchFamily="48" charset="-128"/>
              </a:rPr>
              <a:t>Testing and calibration</a:t>
            </a:r>
          </a:p>
          <a:p>
            <a:pPr marL="292100" marR="0" lvl="0" indent="-292100" defTabSz="914400" latinLnBrk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SzPct val="133000"/>
              <a:buFont typeface="Wingdings" panose="05000000000000000000" pitchFamily="2" charset="2"/>
              <a:buChar char="§"/>
              <a:tabLst/>
              <a:defRPr/>
            </a:pPr>
            <a:r>
              <a:rPr lang="en-US" dirty="0">
                <a:solidFill>
                  <a:schemeClr val="bg1"/>
                </a:solidFill>
                <a:ea typeface="ヒラギノ角ゴ Pro W3" pitchFamily="48" charset="-128"/>
              </a:rPr>
              <a:t>Living quarters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20000"/>
              </a:spcAft>
              <a:buClr>
                <a:srgbClr val="80808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808080"/>
              </a:buClr>
              <a:buSzTx/>
              <a:buFont typeface="Arial Narrow" pitchFamily="34" charset="0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7A7769D-5FDC-4F19-A4BB-3473E7D77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432" y="1287780"/>
            <a:ext cx="2580467" cy="2169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EED3C1-9C1D-4F67-BD4B-C800F65E3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29" y="3678020"/>
            <a:ext cx="2734490" cy="23770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E271B5-DB03-47B3-A18A-D3D529ED98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432" y="3684676"/>
            <a:ext cx="2641143" cy="23770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3515F9-889D-4982-A0C6-32255ABAA9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30" y="1287780"/>
            <a:ext cx="2734490" cy="216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64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F9EA4-4986-4761-9674-201825791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126C79-3FA1-4E28-870E-61FF97A7D788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F97BBAE-FA31-4D07-9C3F-942A4253E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58775"/>
            <a:ext cx="8229600" cy="523220"/>
          </a:xfrm>
        </p:spPr>
        <p:txBody>
          <a:bodyPr>
            <a:normAutofit fontScale="90000"/>
          </a:bodyPr>
          <a:lstStyle/>
          <a:p>
            <a:r>
              <a:rPr lang="en-US" dirty="0"/>
              <a:t>Hassi-Messaoud Base (MD-2  , MD-3  &amp; MD4)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23C863-284C-424C-9063-B865E7C54514}"/>
              </a:ext>
            </a:extLst>
          </p:cNvPr>
          <p:cNvSpPr txBox="1">
            <a:spLocks/>
          </p:cNvSpPr>
          <p:nvPr/>
        </p:nvSpPr>
        <p:spPr>
          <a:xfrm>
            <a:off x="328724" y="1604423"/>
            <a:ext cx="3380914" cy="2884450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sz="2800">
                <a:solidFill>
                  <a:schemeClr val="bg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 Narrow" panose="020B0606020202030204" pitchFamily="34" charset="0"/>
              <a:buChar char="−"/>
              <a:defRPr sz="2400">
                <a:solidFill>
                  <a:schemeClr val="bg1"/>
                </a:solidFill>
                <a:latin typeface="Arial Narrow" pitchFamily="34" charset="0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2200">
                <a:solidFill>
                  <a:schemeClr val="bg1"/>
                </a:solidFill>
                <a:latin typeface="Arial Narrow" pitchFamily="34" charset="0"/>
                <a:ea typeface="+mn-ea"/>
              </a:defRPr>
            </a:lvl3pPr>
            <a:lvl4pPr marL="17145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 Narrow" panose="020B0606020202030204" pitchFamily="34" charset="0"/>
              <a:buChar char="−"/>
              <a:defRPr sz="2000">
                <a:solidFill>
                  <a:schemeClr val="bg1"/>
                </a:solidFill>
                <a:latin typeface="Arial Narrow" pitchFamily="34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 Narrow" pitchFamily="34" charset="0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92100" indent="-292100" eaLnBrk="0" hangingPunct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latin typeface="+mn-lt"/>
                <a:ea typeface="ヒラギノ角ゴ Pro W3" pitchFamily="48" charset="-128"/>
              </a:rPr>
              <a:t>Main base for Pumping</a:t>
            </a:r>
            <a:endParaRPr lang="fr-FR" sz="2400" dirty="0">
              <a:latin typeface="+mn-lt"/>
              <a:ea typeface="ヒラギノ角ゴ Pro W3" pitchFamily="48" charset="-128"/>
            </a:endParaRPr>
          </a:p>
          <a:p>
            <a:pPr marL="292100" indent="-292100" eaLnBrk="0" hangingPunct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latin typeface="+mn-lt"/>
                <a:ea typeface="ヒラギノ角ゴ Pro W3" pitchFamily="48" charset="-128"/>
              </a:rPr>
              <a:t>Mechanical Workshops</a:t>
            </a:r>
          </a:p>
          <a:p>
            <a:pPr marL="292100" indent="-292100" eaLnBrk="0" hangingPunct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latin typeface="+mn-lt"/>
                <a:ea typeface="ヒラギノ角ゴ Pro W3" pitchFamily="48" charset="-128"/>
              </a:rPr>
              <a:t>Electronics Lab Support</a:t>
            </a:r>
          </a:p>
          <a:p>
            <a:pPr marL="292100" indent="-292100" eaLnBrk="0" hangingPunct="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400" dirty="0">
                <a:latin typeface="+mn-lt"/>
                <a:ea typeface="ヒラギノ角ゴ Pro W3" pitchFamily="48" charset="-128"/>
              </a:rPr>
              <a:t>Accommodation</a:t>
            </a:r>
            <a:endParaRPr lang="fr-FR" sz="2400" dirty="0">
              <a:latin typeface="+mn-lt"/>
              <a:ea typeface="ヒラギノ角ゴ Pro W3" pitchFamily="48" charset="-128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fr-FR" sz="1800" kern="1200" dirty="0"/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n-US" sz="1800" kern="1200" dirty="0"/>
          </a:p>
          <a:p>
            <a:pPr marL="0" indent="0">
              <a:buFont typeface="Wingdings" pitchFamily="2" charset="2"/>
              <a:buNone/>
            </a:pPr>
            <a:endParaRPr lang="en-US" sz="200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A3914-4FB4-4020-9AAF-DDFE5C239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" y="5191125"/>
            <a:ext cx="4280541" cy="16668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A152D6-EF50-4817-ADBA-971DB62251C1}"/>
              </a:ext>
            </a:extLst>
          </p:cNvPr>
          <p:cNvSpPr txBox="1">
            <a:spLocks/>
          </p:cNvSpPr>
          <p:nvPr/>
        </p:nvSpPr>
        <p:spPr>
          <a:xfrm>
            <a:off x="4645229" y="1604423"/>
            <a:ext cx="4283242" cy="270798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marL="292100" indent="-29210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+mn-lt"/>
              </a:defRPr>
            </a:lvl1pPr>
            <a:lvl2pPr marL="742950" indent="-28575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Arial Narrow" panose="020B0606020202030204" pitchFamily="34" charset="0"/>
              <a:buChar char="−"/>
              <a:defRPr>
                <a:solidFill>
                  <a:schemeClr val="bg1"/>
                </a:solidFill>
                <a:latin typeface="Arial Narrow" pitchFamily="34" charset="0"/>
                <a:ea typeface="+mn-ea"/>
              </a:defRPr>
            </a:lvl2pPr>
            <a:lvl3pPr marL="1143000" indent="-2286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itchFamily="2" charset="2"/>
              <a:buChar char="§"/>
              <a:defRPr sz="2200">
                <a:solidFill>
                  <a:schemeClr val="bg1"/>
                </a:solidFill>
                <a:latin typeface="Arial Narrow" pitchFamily="34" charset="0"/>
                <a:ea typeface="+mn-ea"/>
              </a:defRPr>
            </a:lvl3pPr>
            <a:lvl4pPr marL="1714500" indent="-3429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Arial Narrow" panose="020B0606020202030204" pitchFamily="34" charset="0"/>
              <a:buChar char="−"/>
              <a:defRPr sz="2000">
                <a:solidFill>
                  <a:schemeClr val="bg1"/>
                </a:solidFill>
                <a:latin typeface="Arial Narrow" pitchFamily="34" charset="0"/>
                <a:ea typeface="+mn-ea"/>
              </a:defRPr>
            </a:lvl4pPr>
            <a:lvl5pPr marL="2057400" indent="-2286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 Narrow" pitchFamily="34" charset="0"/>
                <a:ea typeface="+mn-ea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latin typeface="+mn-lt"/>
                <a:ea typeface="+mn-ea"/>
              </a:defRPr>
            </a:lvl9pPr>
          </a:lstStyle>
          <a:p>
            <a:r>
              <a:rPr lang="en-US" dirty="0"/>
              <a:t>Bulk Plant and Chemical storage </a:t>
            </a:r>
          </a:p>
          <a:p>
            <a:r>
              <a:rPr lang="en-US" dirty="0"/>
              <a:t>Cementing &amp; Stimulation Laboratory </a:t>
            </a:r>
          </a:p>
          <a:p>
            <a:r>
              <a:rPr lang="en-US" dirty="0"/>
              <a:t>Cement Blending</a:t>
            </a:r>
          </a:p>
          <a:p>
            <a:r>
              <a:rPr lang="en-US" dirty="0"/>
              <a:t>Acid and Brine mixing</a:t>
            </a:r>
          </a:p>
          <a:p>
            <a:endParaRPr lang="en-US" dirty="0"/>
          </a:p>
          <a:p>
            <a:pPr lvl="8"/>
            <a:endParaRPr lang="en-US" dirty="0"/>
          </a:p>
          <a:p>
            <a:endParaRPr lang="en-US" dirty="0"/>
          </a:p>
          <a:p>
            <a:endParaRPr lang="fr-FR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7B1F5B-9AC3-4501-B9C0-4F3ABCE03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598" y="5211301"/>
            <a:ext cx="2475258" cy="164669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8E5B276-C46A-46B2-9EB7-647F8A341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850" y="5211301"/>
            <a:ext cx="2341108" cy="164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B5B0F4-5B6C-4DE7-B120-8C248531A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7453" y="2362939"/>
            <a:ext cx="1870071" cy="210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80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F9EA4-4986-4761-9674-201825791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126C79-3FA1-4E28-870E-61FF97A7D788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3" name="Rectangle 2">
            <a:extLst>
              <a:ext uri="{FF2B5EF4-FFF2-40B4-BE49-F238E27FC236}">
                <a16:creationId xmlns:a16="http://schemas.microsoft.com/office/drawing/2014/main" id="{68287879-5F9A-4568-BCDA-6160E33E3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62" y="310072"/>
            <a:ext cx="8534400" cy="639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M-I SWACO Base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90848E5D-A5E0-4B91-AA2C-896D07625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272" y="3809537"/>
            <a:ext cx="26494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fr-FR" sz="2000" b="0" dirty="0">
                <a:solidFill>
                  <a:schemeClr val="bg1"/>
                </a:solidFill>
                <a:latin typeface="Arial Narrow"/>
                <a:ea typeface="+mn-ea"/>
                <a:cs typeface="Tahoma" pitchFamily="34" charset="0"/>
              </a:rPr>
              <a:t>HMD base, 80 000m</a:t>
            </a:r>
            <a:r>
              <a:rPr lang="en-US" altLang="fr-FR" sz="2000" b="0" baseline="30000" dirty="0">
                <a:solidFill>
                  <a:schemeClr val="bg1"/>
                </a:solidFill>
                <a:latin typeface="Arial Narrow"/>
                <a:ea typeface="+mn-ea"/>
                <a:cs typeface="Tahoma" pitchFamily="34" charset="0"/>
              </a:rPr>
              <a:t>2</a:t>
            </a:r>
            <a:r>
              <a:rPr lang="en-US" altLang="fr-FR" sz="2000" b="0" dirty="0">
                <a:solidFill>
                  <a:schemeClr val="bg1"/>
                </a:solidFill>
                <a:latin typeface="Arial Narrow"/>
                <a:ea typeface="+mn-ea"/>
                <a:cs typeface="Tahoma" pitchFamily="34" charset="0"/>
              </a:rPr>
              <a:t> area</a:t>
            </a: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242FCA74-90A7-4DDB-A811-2B7FCA5B86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54" y="1332035"/>
            <a:ext cx="2812363" cy="224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3D6BDC1-ADB0-4E3A-90E8-C0435E3C67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796" y="1310790"/>
            <a:ext cx="2450804" cy="13656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7539111-598A-4CA3-BA7D-D8F7F02AB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903" y="2882004"/>
            <a:ext cx="2450804" cy="16094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546759-2A60-4E6F-B011-852E6103F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486" y="1332035"/>
            <a:ext cx="2456901" cy="142658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1132B4C-826E-46A9-964F-A4D8126CB1D1}"/>
              </a:ext>
            </a:extLst>
          </p:cNvPr>
          <p:cNvSpPr/>
          <p:nvPr/>
        </p:nvSpPr>
        <p:spPr>
          <a:xfrm>
            <a:off x="3247903" y="4675426"/>
            <a:ext cx="5973717" cy="3083921"/>
          </a:xfrm>
          <a:prstGeom prst="rect">
            <a:avLst/>
          </a:prstGeom>
        </p:spPr>
        <p:txBody>
          <a:bodyPr/>
          <a:lstStyle/>
          <a:p>
            <a:pPr marL="292100" indent="-292100"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US" altLang="fr-FR" sz="2000" dirty="0">
                <a:solidFill>
                  <a:schemeClr val="bg1"/>
                </a:solidFill>
                <a:latin typeface="+mn-lt"/>
              </a:rPr>
              <a:t>Offices, Living quarters, Product yard, LMP, Barite Mill.</a:t>
            </a:r>
          </a:p>
          <a:p>
            <a:pPr marL="292100" indent="-292100"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GB" altLang="fr-FR" sz="2000" dirty="0">
                <a:solidFill>
                  <a:schemeClr val="bg1"/>
                </a:solidFill>
                <a:latin typeface="+mn-lt"/>
              </a:rPr>
              <a:t>HMD LMP Total Volume Capacity  7,579 m3 / </a:t>
            </a:r>
          </a:p>
          <a:p>
            <a:pPr marL="292100" indent="-292100"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GB" altLang="fr-FR" sz="2000" dirty="0">
                <a:solidFill>
                  <a:schemeClr val="bg1"/>
                </a:solidFill>
                <a:latin typeface="+mn-lt"/>
              </a:rPr>
              <a:t>Total Diesel Storage tanks for rig site operation: 2,765 m3 </a:t>
            </a:r>
          </a:p>
          <a:p>
            <a:pPr marL="292100" indent="-292100"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</a:pPr>
            <a:r>
              <a:rPr lang="en-GB" altLang="fr-FR" sz="2000" dirty="0">
                <a:solidFill>
                  <a:schemeClr val="bg1"/>
                </a:solidFill>
                <a:latin typeface="+mn-lt"/>
              </a:rPr>
              <a:t> Barite Mill : 150 Ton/day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63E8E34-02FC-48DA-A1B0-A18340401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707" y="5317602"/>
            <a:ext cx="1803648" cy="1435417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A3B0C3FB-C997-4895-A934-2A0666737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2" b="13200"/>
          <a:stretch/>
        </p:blipFill>
        <p:spPr bwMode="auto">
          <a:xfrm>
            <a:off x="1605930" y="4992588"/>
            <a:ext cx="1445132" cy="1084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AD34DE1-112A-4CEA-A14A-2C88E715BF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t="17006" r="11982"/>
          <a:stretch/>
        </p:blipFill>
        <p:spPr>
          <a:xfrm>
            <a:off x="5929093" y="2866103"/>
            <a:ext cx="242596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95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1F9EA4-4986-4761-9674-201825791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0126C79-3FA1-4E28-870E-61FF97A7D788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AE1AC07-AF42-4FB0-AE81-83616DCCD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72562" y="310072"/>
            <a:ext cx="8534400" cy="63922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406" tIns="42203" rIns="84406" bIns="42203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fr-FR" sz="3600" dirty="0"/>
              <a:t>CAMERON Base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E90ACC6E-1C92-4DE1-A2D4-893A3B8D5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19" y="1357143"/>
            <a:ext cx="6202813" cy="4265783"/>
          </a:xfrm>
          <a:prstGeom prst="rect">
            <a:avLst/>
          </a:prstGeom>
          <a:extLst/>
        </p:spPr>
        <p:txBody>
          <a:bodyPr/>
          <a:lstStyle>
            <a:defPPr>
              <a:defRPr lang="en-GB"/>
            </a:defPPr>
            <a:lvl1pPr marL="292100" indent="-292100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+mn-lt"/>
              </a:defRPr>
            </a:lvl1pPr>
            <a:lvl2pPr marL="742950" indent="-28575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Arial Narrow" panose="020B0606020202030204" pitchFamily="34" charset="0"/>
              <a:buChar char="−"/>
              <a:defRPr>
                <a:solidFill>
                  <a:schemeClr val="bg1"/>
                </a:solidFill>
                <a:latin typeface="Arial Narrow" pitchFamily="34" charset="0"/>
                <a:ea typeface="+mn-ea"/>
              </a:defRPr>
            </a:lvl2pPr>
            <a:lvl3pPr marL="1143000" indent="-2286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itchFamily="2" charset="2"/>
              <a:buChar char="§"/>
              <a:defRPr sz="2200">
                <a:solidFill>
                  <a:schemeClr val="bg1"/>
                </a:solidFill>
                <a:latin typeface="Arial Narrow" pitchFamily="34" charset="0"/>
                <a:ea typeface="+mn-ea"/>
              </a:defRPr>
            </a:lvl3pPr>
            <a:lvl4pPr marL="1714500" indent="-3429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Arial Narrow" panose="020B0606020202030204" pitchFamily="34" charset="0"/>
              <a:buChar char="−"/>
              <a:defRPr sz="2000">
                <a:solidFill>
                  <a:schemeClr val="bg1"/>
                </a:solidFill>
                <a:latin typeface="Arial Narrow" pitchFamily="34" charset="0"/>
                <a:ea typeface="+mn-ea"/>
              </a:defRPr>
            </a:lvl4pPr>
            <a:lvl5pPr marL="2057400" indent="-2286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itchFamily="2" charset="2"/>
              <a:buChar char="§"/>
              <a:defRPr sz="1800">
                <a:solidFill>
                  <a:schemeClr val="bg1"/>
                </a:solidFill>
                <a:latin typeface="Arial Narrow" pitchFamily="34" charset="0"/>
                <a:ea typeface="+mn-ea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CC9933"/>
              </a:buClr>
              <a:buSzPct val="120000"/>
              <a:buFont typeface="Arial" charset="0"/>
              <a:buChar char="»"/>
              <a:defRPr sz="2000">
                <a:latin typeface="+mn-lt"/>
                <a:ea typeface="+mn-ea"/>
              </a:defRPr>
            </a:lvl9pPr>
          </a:lstStyle>
          <a:p>
            <a:r>
              <a:rPr lang="en-US" altLang="fr-FR" sz="2200" dirty="0"/>
              <a:t>CAMERON presence in Algeria since 1960’s</a:t>
            </a:r>
          </a:p>
          <a:p>
            <a:r>
              <a:rPr lang="en-US" altLang="fr-FR" sz="2200" dirty="0"/>
              <a:t> New Facility in </a:t>
            </a:r>
            <a:r>
              <a:rPr lang="en-US" altLang="fr-FR" sz="2200" dirty="0" err="1"/>
              <a:t>Hassi</a:t>
            </a:r>
            <a:r>
              <a:rPr lang="en-US" altLang="fr-FR" sz="2200" dirty="0"/>
              <a:t>-Messaoud, ready Q -21108</a:t>
            </a:r>
          </a:p>
          <a:p>
            <a:r>
              <a:rPr lang="en-US" sz="2200" dirty="0"/>
              <a:t>All operations consolidated into 1 single new location: repair, maintenance, inspection, testing &amp; tooling</a:t>
            </a:r>
          </a:p>
          <a:p>
            <a:r>
              <a:rPr lang="en-US" sz="2200" dirty="0"/>
              <a:t>Rig BOP maintenance will be performed in Algeria </a:t>
            </a:r>
            <a:br>
              <a:rPr lang="en-US" sz="2200" dirty="0"/>
            </a:br>
            <a:br>
              <a:rPr lang="en-US" sz="2200" dirty="0"/>
            </a:br>
            <a:endParaRPr lang="en-US" altLang="fr-FR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F2DE84-685D-4915-80E4-E7C7FBFDB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45" y="4390589"/>
            <a:ext cx="8750975" cy="1793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E86962-9B99-4970-817D-CCD941A13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113" y="1357143"/>
            <a:ext cx="2779207" cy="22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911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lue Print_template">
  <a:themeElements>
    <a:clrScheme name="Custom 49">
      <a:dk1>
        <a:srgbClr val="000000"/>
      </a:dk1>
      <a:lt1>
        <a:srgbClr val="FFFFFF"/>
      </a:lt1>
      <a:dk2>
        <a:srgbClr val="003366"/>
      </a:dk2>
      <a:lt2>
        <a:srgbClr val="B2B2B2"/>
      </a:lt2>
      <a:accent1>
        <a:srgbClr val="6297CC"/>
      </a:accent1>
      <a:accent2>
        <a:srgbClr val="C00000"/>
      </a:accent2>
      <a:accent3>
        <a:srgbClr val="7EA241"/>
      </a:accent3>
      <a:accent4>
        <a:srgbClr val="336699"/>
      </a:accent4>
      <a:accent5>
        <a:srgbClr val="DAEDEF"/>
      </a:accent5>
      <a:accent6>
        <a:srgbClr val="FF8601"/>
      </a:accent6>
      <a:hlink>
        <a:srgbClr val="0A84FF"/>
      </a:hlink>
      <a:folHlink>
        <a:srgbClr val="0062C6"/>
      </a:folHlink>
    </a:clrScheme>
    <a:fontScheme name="Investor 2010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spAutoFit/>
      </a:bodyPr>
      <a:lstStyle>
        <a:defPPr>
          <a:defRPr sz="1400" dirty="0">
            <a:solidFill>
              <a:schemeClr val="bg1"/>
            </a:solidFill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Univers 57 Condensed" pitchFamily="34" charset="0"/>
            <a:ea typeface="ヒラギノ角ゴ Pro W3" pitchFamily="48" charset="-128"/>
          </a:defRPr>
        </a:defPPr>
      </a:lstStyle>
    </a:lnDef>
    <a:txDef>
      <a:spPr>
        <a:noFill/>
      </a:spPr>
      <a:bodyPr wrap="none" rtlCol="0">
        <a:noAutofit/>
      </a:bodyPr>
      <a:lstStyle>
        <a:defPPr>
          <a:lnSpc>
            <a:spcPct val="90000"/>
          </a:lnSpc>
          <a:defRPr sz="2000" dirty="0">
            <a:solidFill>
              <a:schemeClr val="bg1"/>
            </a:solidFill>
            <a:latin typeface="+mj-lt"/>
            <a:sym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808080"/>
        </a:dk1>
        <a:lt1>
          <a:srgbClr val="FFFFFF"/>
        </a:lt1>
        <a:dk2>
          <a:srgbClr val="3366CC"/>
        </a:dk2>
        <a:lt2>
          <a:srgbClr val="FFFFFF"/>
        </a:lt2>
        <a:accent1>
          <a:srgbClr val="993366"/>
        </a:accent1>
        <a:accent2>
          <a:srgbClr val="339999"/>
        </a:accent2>
        <a:accent3>
          <a:srgbClr val="ADB8E2"/>
        </a:accent3>
        <a:accent4>
          <a:srgbClr val="DADADA"/>
        </a:accent4>
        <a:accent5>
          <a:srgbClr val="CAADB8"/>
        </a:accent5>
        <a:accent6>
          <a:srgbClr val="2D8A8A"/>
        </a:accent6>
        <a:hlink>
          <a:srgbClr val="CCCC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808080"/>
        </a:dk1>
        <a:lt1>
          <a:srgbClr val="FFFFFF"/>
        </a:lt1>
        <a:dk2>
          <a:srgbClr val="3366CC"/>
        </a:dk2>
        <a:lt2>
          <a:srgbClr val="FFFFFF"/>
        </a:lt2>
        <a:accent1>
          <a:srgbClr val="993366"/>
        </a:accent1>
        <a:accent2>
          <a:srgbClr val="339999"/>
        </a:accent2>
        <a:accent3>
          <a:srgbClr val="ADB8E2"/>
        </a:accent3>
        <a:accent4>
          <a:srgbClr val="DADADA"/>
        </a:accent4>
        <a:accent5>
          <a:srgbClr val="CAADB8"/>
        </a:accent5>
        <a:accent6>
          <a:srgbClr val="2D8A8A"/>
        </a:accent6>
        <a:hlink>
          <a:srgbClr val="CCCC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808080"/>
        </a:dk1>
        <a:lt1>
          <a:srgbClr val="FFFFFF"/>
        </a:lt1>
        <a:dk2>
          <a:srgbClr val="3366CC"/>
        </a:dk2>
        <a:lt2>
          <a:srgbClr val="FFFFFF"/>
        </a:lt2>
        <a:accent1>
          <a:srgbClr val="993366"/>
        </a:accent1>
        <a:accent2>
          <a:srgbClr val="339999"/>
        </a:accent2>
        <a:accent3>
          <a:srgbClr val="ADB8E2"/>
        </a:accent3>
        <a:accent4>
          <a:srgbClr val="DADADA"/>
        </a:accent4>
        <a:accent5>
          <a:srgbClr val="CAADB8"/>
        </a:accent5>
        <a:accent6>
          <a:srgbClr val="2D8A8A"/>
        </a:accent6>
        <a:hlink>
          <a:srgbClr val="CCFF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808080"/>
        </a:dk1>
        <a:lt1>
          <a:srgbClr val="FFFFFF"/>
        </a:lt1>
        <a:dk2>
          <a:srgbClr val="3366CC"/>
        </a:dk2>
        <a:lt2>
          <a:srgbClr val="FFFFFF"/>
        </a:lt2>
        <a:accent1>
          <a:srgbClr val="993366"/>
        </a:accent1>
        <a:accent2>
          <a:srgbClr val="339999"/>
        </a:accent2>
        <a:accent3>
          <a:srgbClr val="ADB8E2"/>
        </a:accent3>
        <a:accent4>
          <a:srgbClr val="DADADA"/>
        </a:accent4>
        <a:accent5>
          <a:srgbClr val="CAADB8"/>
        </a:accent5>
        <a:accent6>
          <a:srgbClr val="2D8A8A"/>
        </a:accent6>
        <a:hlink>
          <a:srgbClr val="FFFF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XMLData TextToDisplay="%USERNAME%">jpfelix</XMLDat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1E00C2470FD04A8B6DB25E28778E43" ma:contentTypeVersion="0" ma:contentTypeDescription="Create a new document." ma:contentTypeScope="" ma:versionID="a85d5d5942fe5aee9cdef4a2d061d8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XMLData TextToDisplay="%CLASSIFICATIONDATETIME%">18:20 20/05/2016</XMLData>
</file>

<file path=customXml/item5.xml><?xml version="1.0" encoding="utf-8"?>
<XMLData TextToDisplay="RightsWATCHMark">8|SCHLUMBERGER-EXT-Public|{00000000-0000-0000-0000-000000000000}</XMLData>
</file>

<file path=customXml/item6.xml><?xml version="1.0" encoding="utf-8"?>
<XMLData TextToDisplay="%EMAILADDRESS%">jpfelix@slb.com</XMLData>
</file>

<file path=customXml/item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8.xml><?xml version="1.0" encoding="utf-8"?>
<XMLData TextToDisplay="%DOCUMENTGUID%">{00000000-0000-0000-0000-000000000000}</XMLData>
</file>

<file path=customXml/item9.xml><?xml version="1.0" encoding="utf-8"?>
<XMLData TextToDisplay="%HOSTNAME%">SLB-60MPGT1.DIR.slb.com</XMLData>
</file>

<file path=customXml/itemProps1.xml><?xml version="1.0" encoding="utf-8"?>
<ds:datastoreItem xmlns:ds="http://schemas.openxmlformats.org/officeDocument/2006/customXml" ds:itemID="{A70B29D6-CB59-41CB-8D9A-4C4771392908}">
  <ds:schemaRefs/>
</ds:datastoreItem>
</file>

<file path=customXml/itemProps2.xml><?xml version="1.0" encoding="utf-8"?>
<ds:datastoreItem xmlns:ds="http://schemas.openxmlformats.org/officeDocument/2006/customXml" ds:itemID="{B81AA8A0-1D33-4A36-9384-A4D8C931AA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82FAD9-4DF2-4FDA-B00C-B05682E92F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F227F1AF-C07B-4CB0-9A36-F235D5D42DA4}">
  <ds:schemaRefs/>
</ds:datastoreItem>
</file>

<file path=customXml/itemProps5.xml><?xml version="1.0" encoding="utf-8"?>
<ds:datastoreItem xmlns:ds="http://schemas.openxmlformats.org/officeDocument/2006/customXml" ds:itemID="{E505160C-C20C-4A9D-ADB3-0404BC287F1D}">
  <ds:schemaRefs/>
</ds:datastoreItem>
</file>

<file path=customXml/itemProps6.xml><?xml version="1.0" encoding="utf-8"?>
<ds:datastoreItem xmlns:ds="http://schemas.openxmlformats.org/officeDocument/2006/customXml" ds:itemID="{C0FAD8D7-949F-4AC0-A5B8-ECC87AAEED67}">
  <ds:schemaRefs/>
</ds:datastoreItem>
</file>

<file path=customXml/itemProps7.xml><?xml version="1.0" encoding="utf-8"?>
<ds:datastoreItem xmlns:ds="http://schemas.openxmlformats.org/officeDocument/2006/customXml" ds:itemID="{A79F538C-30F2-4D67-8B57-9487CA74CFF2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</ds:schemaRefs>
</ds:datastoreItem>
</file>

<file path=customXml/itemProps8.xml><?xml version="1.0" encoding="utf-8"?>
<ds:datastoreItem xmlns:ds="http://schemas.openxmlformats.org/officeDocument/2006/customXml" ds:itemID="{C82AA9CC-927A-4656-B754-A8809512EE80}">
  <ds:schemaRefs/>
</ds:datastoreItem>
</file>

<file path=customXml/itemProps9.xml><?xml version="1.0" encoding="utf-8"?>
<ds:datastoreItem xmlns:ds="http://schemas.openxmlformats.org/officeDocument/2006/customXml" ds:itemID="{77989FF9-971F-4D63-87B9-35D9B25A027B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Print_template</Template>
  <TotalTime>27347</TotalTime>
  <Words>635</Words>
  <Application>Microsoft Office PowerPoint</Application>
  <PresentationFormat>On-screen Show (4:3)</PresentationFormat>
  <Paragraphs>152</Paragraphs>
  <Slides>13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 Narrow</vt:lpstr>
      <vt:lpstr>Calibri</vt:lpstr>
      <vt:lpstr>Arial</vt:lpstr>
      <vt:lpstr>Wingdings</vt:lpstr>
      <vt:lpstr>Univers 57 Condensed</vt:lpstr>
      <vt:lpstr>Tahoma</vt:lpstr>
      <vt:lpstr>ヒラギノ角ゴ Pro W3</vt:lpstr>
      <vt:lpstr>Blue Print_template</vt:lpstr>
      <vt:lpstr>Custom Design</vt:lpstr>
      <vt:lpstr>think-cell Slide</vt:lpstr>
      <vt:lpstr>Image</vt:lpstr>
      <vt:lpstr>Photo Editor Photo</vt:lpstr>
      <vt:lpstr>Schlumberger Algeria Overview Zied Ben Hamad North Africa General Manager  Houston January 29th 2018</vt:lpstr>
      <vt:lpstr>Schlumberger at a Glance</vt:lpstr>
      <vt:lpstr>Technology Investment</vt:lpstr>
      <vt:lpstr>History</vt:lpstr>
      <vt:lpstr>PowerPoint Presentation</vt:lpstr>
      <vt:lpstr>PowerPoint Presentation</vt:lpstr>
      <vt:lpstr>Hassi-Messaoud Base (MD-2  , MD-3  &amp; MD4)</vt:lpstr>
      <vt:lpstr>PowerPoint Presentation</vt:lpstr>
      <vt:lpstr>CAMERON Base</vt:lpstr>
      <vt:lpstr>In-Amenas Base</vt:lpstr>
      <vt:lpstr>Algeria Headcount Evolution &amp; Algerian International Headcount </vt:lpstr>
      <vt:lpstr>Main investments &amp; projects</vt:lpstr>
      <vt:lpstr>Schlumberger in Summary</vt:lpstr>
    </vt:vector>
  </TitlesOfParts>
  <Company>Schlumberger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Blue Print Stand Down</dc:title>
  <dc:creator>joy2@slb.com</dc:creator>
  <cp:keywords>SLB-Private,</cp:keywords>
  <cp:lastModifiedBy>Zied Ben Hamad</cp:lastModifiedBy>
  <cp:revision>1574</cp:revision>
  <cp:lastPrinted>2016-01-07T15:09:36Z</cp:lastPrinted>
  <dcterms:created xsi:type="dcterms:W3CDTF">2013-03-20T11:44:20Z</dcterms:created>
  <dcterms:modified xsi:type="dcterms:W3CDTF">2018-01-29T02:10:46Z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ecurity-level">
    <vt:lpwstr>SLB-Private</vt:lpwstr>
  </property>
  <property fmtid="{D5CDD505-2E9C-101B-9397-08002B2CF9AE}" pid="3" name="classification-date">
    <vt:lpwstr>02/03/2006</vt:lpwstr>
  </property>
  <property fmtid="{D5CDD505-2E9C-101B-9397-08002B2CF9AE}" pid="4" name="classification-version">
    <vt:lpwstr>Version 3.8.0</vt:lpwstr>
  </property>
  <property fmtid="{D5CDD505-2E9C-101B-9397-08002B2CF9AE}" pid="5" name="ContentTypeId">
    <vt:lpwstr>0x010100E61E00C2470FD04A8B6DB25E28778E43</vt:lpwstr>
  </property>
  <property fmtid="{D5CDD505-2E9C-101B-9397-08002B2CF9AE}" pid="6" name="RightsWATCHMark">
    <vt:lpwstr>8|SCHLUMBERGER-EXT-Public|{00000000-0000-0000-0000-000000000000}</vt:lpwstr>
  </property>
  <property fmtid="{D5CDD505-2E9C-101B-9397-08002B2CF9AE}" pid="7" name="MSIP_Label_585f1f62-8d2b-4457-869c-0a13c6549635_Enabled">
    <vt:lpwstr>True</vt:lpwstr>
  </property>
  <property fmtid="{D5CDD505-2E9C-101B-9397-08002B2CF9AE}" pid="8" name="MSIP_Label_585f1f62-8d2b-4457-869c-0a13c6549635_SiteId">
    <vt:lpwstr>41ff26dc-250f-4b13-8981-739be8610c21</vt:lpwstr>
  </property>
  <property fmtid="{D5CDD505-2E9C-101B-9397-08002B2CF9AE}" pid="9" name="MSIP_Label_585f1f62-8d2b-4457-869c-0a13c6549635_Ref">
    <vt:lpwstr>https://api.informationprotection.azure.com/api/41ff26dc-250f-4b13-8981-739be8610c21</vt:lpwstr>
  </property>
  <property fmtid="{D5CDD505-2E9C-101B-9397-08002B2CF9AE}" pid="10" name="MSIP_Label_585f1f62-8d2b-4457-869c-0a13c6549635_Owner">
    <vt:lpwstr>AOumoussa@slb.com</vt:lpwstr>
  </property>
  <property fmtid="{D5CDD505-2E9C-101B-9397-08002B2CF9AE}" pid="11" name="MSIP_Label_585f1f62-8d2b-4457-869c-0a13c6549635_SetDate">
    <vt:lpwstr>2018-01-26T19:41:09.3943627+04:00</vt:lpwstr>
  </property>
  <property fmtid="{D5CDD505-2E9C-101B-9397-08002B2CF9AE}" pid="12" name="MSIP_Label_585f1f62-8d2b-4457-869c-0a13c6549635_Name">
    <vt:lpwstr>Private</vt:lpwstr>
  </property>
  <property fmtid="{D5CDD505-2E9C-101B-9397-08002B2CF9AE}" pid="13" name="MSIP_Label_585f1f62-8d2b-4457-869c-0a13c6549635_Application">
    <vt:lpwstr>Microsoft Azure Information Protection</vt:lpwstr>
  </property>
  <property fmtid="{D5CDD505-2E9C-101B-9397-08002B2CF9AE}" pid="14" name="MSIP_Label_585f1f62-8d2b-4457-869c-0a13c6549635_Extended_MSFT_Method">
    <vt:lpwstr>Automatic</vt:lpwstr>
  </property>
  <property fmtid="{D5CDD505-2E9C-101B-9397-08002B2CF9AE}" pid="15" name="MSIP_Label_8bb759f6-5337-4dc5-b19b-e74b6da11f8f_Enabled">
    <vt:lpwstr>True</vt:lpwstr>
  </property>
  <property fmtid="{D5CDD505-2E9C-101B-9397-08002B2CF9AE}" pid="16" name="MSIP_Label_8bb759f6-5337-4dc5-b19b-e74b6da11f8f_SiteId">
    <vt:lpwstr>41ff26dc-250f-4b13-8981-739be8610c21</vt:lpwstr>
  </property>
  <property fmtid="{D5CDD505-2E9C-101B-9397-08002B2CF9AE}" pid="17" name="MSIP_Label_8bb759f6-5337-4dc5-b19b-e74b6da11f8f_Ref">
    <vt:lpwstr>https://api.informationprotection.azure.com/api/41ff26dc-250f-4b13-8981-739be8610c21</vt:lpwstr>
  </property>
  <property fmtid="{D5CDD505-2E9C-101B-9397-08002B2CF9AE}" pid="18" name="MSIP_Label_8bb759f6-5337-4dc5-b19b-e74b6da11f8f_Owner">
    <vt:lpwstr>AOumoussa@slb.com</vt:lpwstr>
  </property>
  <property fmtid="{D5CDD505-2E9C-101B-9397-08002B2CF9AE}" pid="19" name="MSIP_Label_8bb759f6-5337-4dc5-b19b-e74b6da11f8f_SetDate">
    <vt:lpwstr>2018-01-26T19:41:09.3943627+04:00</vt:lpwstr>
  </property>
  <property fmtid="{D5CDD505-2E9C-101B-9397-08002B2CF9AE}" pid="20" name="MSIP_Label_8bb759f6-5337-4dc5-b19b-e74b6da11f8f_Name">
    <vt:lpwstr>Internal</vt:lpwstr>
  </property>
  <property fmtid="{D5CDD505-2E9C-101B-9397-08002B2CF9AE}" pid="21" name="MSIP_Label_8bb759f6-5337-4dc5-b19b-e74b6da11f8f_Application">
    <vt:lpwstr>Microsoft Azure Information Protection</vt:lpwstr>
  </property>
  <property fmtid="{D5CDD505-2E9C-101B-9397-08002B2CF9AE}" pid="22" name="MSIP_Label_8bb759f6-5337-4dc5-b19b-e74b6da11f8f_Parent">
    <vt:lpwstr>585f1f62-8d2b-4457-869c-0a13c6549635</vt:lpwstr>
  </property>
  <property fmtid="{D5CDD505-2E9C-101B-9397-08002B2CF9AE}" pid="23" name="MSIP_Label_8bb759f6-5337-4dc5-b19b-e74b6da11f8f_Extended_MSFT_Method">
    <vt:lpwstr>Automatic</vt:lpwstr>
  </property>
  <property fmtid="{D5CDD505-2E9C-101B-9397-08002B2CF9AE}" pid="24" name="Sensitivity">
    <vt:lpwstr>Private Internal</vt:lpwstr>
  </property>
</Properties>
</file>